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0" r:id="rId3"/>
    <p:sldId id="264" r:id="rId4"/>
    <p:sldId id="289" r:id="rId5"/>
    <p:sldId id="291" r:id="rId6"/>
    <p:sldId id="294" r:id="rId7"/>
    <p:sldId id="281" r:id="rId8"/>
    <p:sldId id="292" r:id="rId9"/>
    <p:sldId id="293" r:id="rId10"/>
    <p:sldId id="282" r:id="rId11"/>
    <p:sldId id="283" r:id="rId12"/>
    <p:sldId id="284" r:id="rId13"/>
    <p:sldId id="285" r:id="rId14"/>
    <p:sldId id="286" r:id="rId15"/>
    <p:sldId id="265" r:id="rId16"/>
    <p:sldId id="287" r:id="rId17"/>
    <p:sldId id="266" r:id="rId18"/>
    <p:sldId id="295" r:id="rId19"/>
    <p:sldId id="267" r:id="rId20"/>
    <p:sldId id="279" r:id="rId21"/>
    <p:sldId id="297" r:id="rId22"/>
    <p:sldId id="268" r:id="rId23"/>
    <p:sldId id="296" r:id="rId24"/>
    <p:sldId id="300" r:id="rId25"/>
    <p:sldId id="299" r:id="rId26"/>
    <p:sldId id="301" r:id="rId27"/>
    <p:sldId id="303" r:id="rId28"/>
    <p:sldId id="298" r:id="rId29"/>
    <p:sldId id="317" r:id="rId30"/>
    <p:sldId id="316" r:id="rId31"/>
    <p:sldId id="304" r:id="rId32"/>
    <p:sldId id="305" r:id="rId33"/>
    <p:sldId id="309" r:id="rId34"/>
    <p:sldId id="310" r:id="rId35"/>
    <p:sldId id="307" r:id="rId36"/>
    <p:sldId id="311" r:id="rId37"/>
    <p:sldId id="313" r:id="rId38"/>
    <p:sldId id="312" r:id="rId39"/>
    <p:sldId id="273" r:id="rId40"/>
    <p:sldId id="314" r:id="rId41"/>
    <p:sldId id="315" r:id="rId42"/>
    <p:sldId id="321" r:id="rId43"/>
    <p:sldId id="322" r:id="rId44"/>
    <p:sldId id="319" r:id="rId45"/>
    <p:sldId id="274" r:id="rId46"/>
    <p:sldId id="276" r:id="rId47"/>
    <p:sldId id="263" r:id="rId4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P" initials="R" lastIdx="1" clrIdx="0">
    <p:extLst>
      <p:ext uri="{19B8F6BF-5375-455C-9EA6-DF929625EA0E}">
        <p15:presenceInfo xmlns:p15="http://schemas.microsoft.com/office/powerpoint/2012/main" userId="RC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F2FC"/>
    <a:srgbClr val="00FF00"/>
    <a:srgbClr val="FF6600"/>
    <a:srgbClr val="00E200"/>
    <a:srgbClr val="000000"/>
    <a:srgbClr val="39169A"/>
    <a:srgbClr val="E87ED9"/>
    <a:srgbClr val="FD8D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60"/>
  </p:normalViewPr>
  <p:slideViewPr>
    <p:cSldViewPr snapToGrid="0">
      <p:cViewPr varScale="1">
        <p:scale>
          <a:sx n="83" d="100"/>
          <a:sy n="83" d="100"/>
        </p:scale>
        <p:origin x="668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/>
      <dgm:spPr/>
      <dgm:t>
        <a:bodyPr/>
        <a:lstStyle/>
        <a:p>
          <a:pPr algn="ctr"/>
          <a:r>
            <a:rPr lang="en-US"/>
            <a:t>3 </a:t>
          </a:r>
          <a:r>
            <a:rPr lang="en-US" err="1"/>
            <a:t>piksellik</a:t>
          </a:r>
          <a:r>
            <a:rPr lang="en-US"/>
            <a:t> </a:t>
          </a:r>
        </a:p>
        <a:p>
          <a:pPr algn="ctr"/>
          <a:r>
            <a:rPr lang="en-US" err="1"/>
            <a:t>sağ</a:t>
          </a:r>
          <a:r>
            <a:rPr lang="en-US"/>
            <a:t> alt </a:t>
          </a:r>
          <a:r>
            <a:rPr lang="en-US" err="1"/>
            <a:t>köşesinde</a:t>
          </a:r>
          <a:r>
            <a:rPr lang="en-US"/>
            <a:t> </a:t>
          </a:r>
          <a:r>
            <a:rPr lang="en-US" err="1"/>
            <a:t>nokta</a:t>
          </a:r>
          <a:r>
            <a:rPr lang="en-US"/>
            <a:t> </a:t>
          </a:r>
          <a:r>
            <a:rPr lang="en-US" err="1"/>
            <a:t>olan</a:t>
          </a:r>
          <a:r>
            <a:rPr lang="en-US"/>
            <a:t> </a:t>
          </a:r>
          <a:r>
            <a:rPr lang="en-US" err="1"/>
            <a:t>fotoğraf</a:t>
          </a:r>
          <a:r>
            <a:rPr lang="en-US"/>
            <a:t> </a:t>
          </a:r>
          <a:endParaRPr lang="tr-TR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28449" custScaleY="124288" custLinFactNeighborX="-17722" custLinFactNeighborY="-658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30EE4D4-1A09-45AE-99DD-8342D8C98D93}" type="pres">
      <dgm:prSet presAssocID="{7E2D476C-5FD7-4C13-B2F7-64DB8F4BE546}" presName="Parent" presStyleLbl="revTx" presStyleIdx="0" presStyleCnt="1" custAng="5400000" custScaleX="421554" custScaleY="159325" custLinFactX="86915" custLinFactNeighborX="100000" custLinFactNeighborY="35618">
        <dgm:presLayoutVars>
          <dgm:bulletEnabled val="1"/>
        </dgm:presLayoutVars>
      </dgm:prSet>
      <dgm:spPr/>
    </dgm:pt>
  </dgm:ptLst>
  <dgm:cxnLst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87F9ED26-228E-4505-A68D-491CB5E7EB40}" type="presOf" srcId="{7E2D476C-5FD7-4C13-B2F7-64DB8F4BE546}" destId="{A30EE4D4-1A09-45AE-99DD-8342D8C98D93}" srcOrd="0" destOrd="0" presId="urn:microsoft.com/office/officeart/2008/layout/PictureAccentBlocks"/>
    <dgm:cxn modelId="{EE6963BE-BA9D-4A37-8C87-52E509EE4B84}" type="presOf" srcId="{65859DFB-655C-4EB9-81D2-1658EC692880}" destId="{DC7B5AA9-8C13-4A64-B474-F80DEBEBFC5E}" srcOrd="0" destOrd="0" presId="urn:microsoft.com/office/officeart/2008/layout/PictureAccentBlocks"/>
    <dgm:cxn modelId="{0BB0A477-CCC7-4EDD-8286-DEA335DED138}" type="presParOf" srcId="{DC7B5AA9-8C13-4A64-B474-F80DEBEBFC5E}" destId="{AE970331-50B4-44C3-A880-2C8F77E0734C}" srcOrd="0" destOrd="0" presId="urn:microsoft.com/office/officeart/2008/layout/PictureAccentBlocks"/>
    <dgm:cxn modelId="{AFA8B0A7-9179-401F-A312-AD072DB0CD6A}" type="presParOf" srcId="{AE970331-50B4-44C3-A880-2C8F77E0734C}" destId="{33B89F36-C328-4CC7-BAEB-30FE18566CC9}" srcOrd="0" destOrd="0" presId="urn:microsoft.com/office/officeart/2008/layout/PictureAccentBlocks"/>
    <dgm:cxn modelId="{AF8C890F-F783-4A47-A40D-7ED20BF12072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859DFB-655C-4EB9-81D2-1658EC692880}" type="doc">
      <dgm:prSet loTypeId="urn:microsoft.com/office/officeart/2008/layout/PictureAccentBlocks" loCatId="picture" qsTypeId="urn:microsoft.com/office/officeart/2005/8/quickstyle/simple1" qsCatId="simple" csTypeId="urn:microsoft.com/office/officeart/2005/8/colors/accent1_2" csCatId="accent1" phldr="1"/>
      <dgm:spPr/>
    </dgm:pt>
    <dgm:pt modelId="{7E2D476C-5FD7-4C13-B2F7-64DB8F4BE546}">
      <dgm:prSet phldrT="[Metin]" custT="1"/>
      <dgm:spPr/>
      <dgm:t>
        <a:bodyPr/>
        <a:lstStyle/>
        <a:p>
          <a:pPr algn="ctr"/>
          <a:r>
            <a:rPr lang="en-US" sz="1600"/>
            <a:t>3 </a:t>
          </a:r>
          <a:r>
            <a:rPr lang="en-US" sz="1600" err="1"/>
            <a:t>piksellik</a:t>
          </a:r>
          <a:r>
            <a:rPr lang="en-US" sz="1600"/>
            <a:t> </a:t>
          </a:r>
          <a:r>
            <a:rPr lang="en-US" sz="1600" err="1"/>
            <a:t>fotoğraf</a:t>
          </a:r>
          <a:r>
            <a:rPr lang="en-US" sz="1600"/>
            <a:t> (</a:t>
          </a:r>
          <a:r>
            <a:rPr lang="en-US" sz="1600" err="1"/>
            <a:t>piksellere</a:t>
          </a:r>
          <a:r>
            <a:rPr lang="en-US" sz="1600"/>
            <a:t> </a:t>
          </a:r>
          <a:r>
            <a:rPr lang="en-US" sz="1600" err="1"/>
            <a:t>ayrılmış</a:t>
          </a:r>
          <a:r>
            <a:rPr lang="en-US" sz="1600"/>
            <a:t>) </a:t>
          </a:r>
          <a:endParaRPr lang="tr-TR" sz="1600"/>
        </a:p>
      </dgm:t>
    </dgm:pt>
    <dgm:pt modelId="{D41BC333-3DDA-4D42-B65E-63E66649C0A1}" type="parTrans" cxnId="{31709416-8A20-4F88-AE06-B8D4C7728635}">
      <dgm:prSet/>
      <dgm:spPr/>
      <dgm:t>
        <a:bodyPr/>
        <a:lstStyle/>
        <a:p>
          <a:endParaRPr lang="tr-TR"/>
        </a:p>
      </dgm:t>
    </dgm:pt>
    <dgm:pt modelId="{5A30A58C-2744-4F2D-AA3A-165FC49B4F39}" type="sibTrans" cxnId="{31709416-8A20-4F88-AE06-B8D4C7728635}">
      <dgm:prSet/>
      <dgm:spPr/>
      <dgm:t>
        <a:bodyPr/>
        <a:lstStyle/>
        <a:p>
          <a:endParaRPr lang="tr-TR"/>
        </a:p>
      </dgm:t>
    </dgm:pt>
    <dgm:pt modelId="{DC7B5AA9-8C13-4A64-B474-F80DEBEBFC5E}" type="pres">
      <dgm:prSet presAssocID="{65859DFB-655C-4EB9-81D2-1658EC692880}" presName="Name0" presStyleCnt="0">
        <dgm:presLayoutVars>
          <dgm:dir/>
        </dgm:presLayoutVars>
      </dgm:prSet>
      <dgm:spPr/>
    </dgm:pt>
    <dgm:pt modelId="{AE970331-50B4-44C3-A880-2C8F77E0734C}" type="pres">
      <dgm:prSet presAssocID="{7E2D476C-5FD7-4C13-B2F7-64DB8F4BE546}" presName="composite" presStyleCnt="0"/>
      <dgm:spPr/>
    </dgm:pt>
    <dgm:pt modelId="{33B89F36-C328-4CC7-BAEB-30FE18566CC9}" type="pres">
      <dgm:prSet presAssocID="{7E2D476C-5FD7-4C13-B2F7-64DB8F4BE546}" presName="Image" presStyleLbl="alignNode1" presStyleIdx="0" presStyleCnt="1" custScaleX="114438" custScaleY="113347" custLinFactNeighborX="-10403" custLinFactNeighborY="-362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30EE4D4-1A09-45AE-99DD-8342D8C98D93}" type="pres">
      <dgm:prSet presAssocID="{7E2D476C-5FD7-4C13-B2F7-64DB8F4BE546}" presName="Parent" presStyleLbl="revTx" presStyleIdx="0" presStyleCnt="1" custAng="5400000" custScaleX="185227" custScaleY="123679" custLinFactX="100000" custLinFactNeighborX="133997" custLinFactNeighborY="37188">
        <dgm:presLayoutVars>
          <dgm:bulletEnabled val="1"/>
        </dgm:presLayoutVars>
      </dgm:prSet>
      <dgm:spPr/>
    </dgm:pt>
  </dgm:ptLst>
  <dgm:cxnLst>
    <dgm:cxn modelId="{31709416-8A20-4F88-AE06-B8D4C7728635}" srcId="{65859DFB-655C-4EB9-81D2-1658EC692880}" destId="{7E2D476C-5FD7-4C13-B2F7-64DB8F4BE546}" srcOrd="0" destOrd="0" parTransId="{D41BC333-3DDA-4D42-B65E-63E66649C0A1}" sibTransId="{5A30A58C-2744-4F2D-AA3A-165FC49B4F39}"/>
    <dgm:cxn modelId="{E3B39022-90F1-4FCB-86B5-896903C9E3B8}" type="presOf" srcId="{7E2D476C-5FD7-4C13-B2F7-64DB8F4BE546}" destId="{A30EE4D4-1A09-45AE-99DD-8342D8C98D93}" srcOrd="0" destOrd="0" presId="urn:microsoft.com/office/officeart/2008/layout/PictureAccentBlocks"/>
    <dgm:cxn modelId="{FF9B896B-604A-41E7-8091-215036D69EE6}" type="presOf" srcId="{65859DFB-655C-4EB9-81D2-1658EC692880}" destId="{DC7B5AA9-8C13-4A64-B474-F80DEBEBFC5E}" srcOrd="0" destOrd="0" presId="urn:microsoft.com/office/officeart/2008/layout/PictureAccentBlocks"/>
    <dgm:cxn modelId="{63904815-F48C-4F22-86FA-E08061C64667}" type="presParOf" srcId="{DC7B5AA9-8C13-4A64-B474-F80DEBEBFC5E}" destId="{AE970331-50B4-44C3-A880-2C8F77E0734C}" srcOrd="0" destOrd="0" presId="urn:microsoft.com/office/officeart/2008/layout/PictureAccentBlocks"/>
    <dgm:cxn modelId="{30DEC54E-45FC-48E3-BD8B-DF6B2C140EDF}" type="presParOf" srcId="{AE970331-50B4-44C3-A880-2C8F77E0734C}" destId="{33B89F36-C328-4CC7-BAEB-30FE18566CC9}" srcOrd="0" destOrd="0" presId="urn:microsoft.com/office/officeart/2008/layout/PictureAccentBlocks"/>
    <dgm:cxn modelId="{C3A1606E-C5C5-4DED-B117-89B4E8AEC4B0}" type="presParOf" srcId="{AE970331-50B4-44C3-A880-2C8F77E0734C}" destId="{A30EE4D4-1A09-45AE-99DD-8342D8C98D93}" srcOrd="1" destOrd="0" presId="urn:microsoft.com/office/officeart/2008/layout/PictureAccentBlock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89F36-C328-4CC7-BAEB-30FE18566CC9}">
      <dsp:nvSpPr>
        <dsp:cNvPr id="0" name=""/>
        <dsp:cNvSpPr/>
      </dsp:nvSpPr>
      <dsp:spPr>
        <a:xfrm>
          <a:off x="234317" y="52849"/>
          <a:ext cx="1480243" cy="1432292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E4D4-1A09-45AE-99DD-8342D8C98D93}">
      <dsp:nvSpPr>
        <dsp:cNvPr id="0" name=""/>
        <dsp:cNvSpPr/>
      </dsp:nvSpPr>
      <dsp:spPr>
        <a:xfrm>
          <a:off x="0" y="1452339"/>
          <a:ext cx="1836057" cy="9715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 </a:t>
          </a:r>
          <a:r>
            <a:rPr lang="en-US" sz="1800" kern="1200" err="1"/>
            <a:t>piksellik</a:t>
          </a:r>
          <a:r>
            <a:rPr lang="en-US" sz="1800" kern="120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err="1"/>
            <a:t>sağ</a:t>
          </a:r>
          <a:r>
            <a:rPr lang="en-US" sz="1800" kern="1200"/>
            <a:t> alt </a:t>
          </a:r>
          <a:r>
            <a:rPr lang="en-US" sz="1800" kern="1200" err="1"/>
            <a:t>köşesinde</a:t>
          </a:r>
          <a:r>
            <a:rPr lang="en-US" sz="1800" kern="1200"/>
            <a:t> </a:t>
          </a:r>
          <a:r>
            <a:rPr lang="en-US" sz="1800" kern="1200" err="1"/>
            <a:t>nokta</a:t>
          </a:r>
          <a:r>
            <a:rPr lang="en-US" sz="1800" kern="1200"/>
            <a:t> </a:t>
          </a:r>
          <a:r>
            <a:rPr lang="en-US" sz="1800" kern="1200" err="1"/>
            <a:t>olan</a:t>
          </a:r>
          <a:r>
            <a:rPr lang="en-US" sz="1800" kern="1200"/>
            <a:t> </a:t>
          </a:r>
          <a:r>
            <a:rPr lang="en-US" sz="1800" kern="1200" err="1"/>
            <a:t>fotoğraf</a:t>
          </a:r>
          <a:r>
            <a:rPr lang="en-US" sz="1800" kern="1200"/>
            <a:t> </a:t>
          </a:r>
          <a:endParaRPr lang="tr-TR" sz="1800" kern="1200"/>
        </a:p>
      </dsp:txBody>
      <dsp:txXfrm>
        <a:off x="0" y="1452339"/>
        <a:ext cx="1836057" cy="9715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89F36-C328-4CC7-BAEB-30FE18566CC9}">
      <dsp:nvSpPr>
        <dsp:cNvPr id="0" name=""/>
        <dsp:cNvSpPr/>
      </dsp:nvSpPr>
      <dsp:spPr>
        <a:xfrm>
          <a:off x="154572" y="1828"/>
          <a:ext cx="1617204" cy="1601786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EE4D4-1A09-45AE-99DD-8342D8C98D93}">
      <dsp:nvSpPr>
        <dsp:cNvPr id="0" name=""/>
        <dsp:cNvSpPr/>
      </dsp:nvSpPr>
      <dsp:spPr>
        <a:xfrm>
          <a:off x="49742" y="1578556"/>
          <a:ext cx="1747795" cy="523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 </a:t>
          </a:r>
          <a:r>
            <a:rPr lang="en-US" sz="1600" kern="1200" err="1"/>
            <a:t>piksellik</a:t>
          </a:r>
          <a:r>
            <a:rPr lang="en-US" sz="1600" kern="1200"/>
            <a:t> </a:t>
          </a:r>
          <a:r>
            <a:rPr lang="en-US" sz="1600" kern="1200" err="1"/>
            <a:t>fotoğraf</a:t>
          </a:r>
          <a:r>
            <a:rPr lang="en-US" sz="1600" kern="1200"/>
            <a:t> (</a:t>
          </a:r>
          <a:r>
            <a:rPr lang="en-US" sz="1600" kern="1200" err="1"/>
            <a:t>piksellere</a:t>
          </a:r>
          <a:r>
            <a:rPr lang="en-US" sz="1600" kern="1200"/>
            <a:t> </a:t>
          </a:r>
          <a:r>
            <a:rPr lang="en-US" sz="1600" kern="1200" err="1"/>
            <a:t>ayrılmış</a:t>
          </a:r>
          <a:r>
            <a:rPr lang="en-US" sz="1600" kern="1200"/>
            <a:t>) </a:t>
          </a:r>
          <a:endParaRPr lang="tr-TR" sz="1600" kern="1200"/>
        </a:p>
      </dsp:txBody>
      <dsp:txXfrm>
        <a:off x="49742" y="1578556"/>
        <a:ext cx="1747795" cy="523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Blocks">
  <dgm:title val=""/>
  <dgm:desc val=""/>
  <dgm:catLst>
    <dgm:cat type="picture" pri="12000"/>
    <dgm:cat type="pictureconvert" pri="1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gt" val="5">
        <dgm:choose name="Name3">
          <dgm:if name="Name4" func="var" arg="dir" op="equ" val="norm">
            <dgm:alg type="snake">
              <dgm:param type="grDir" val="bL"/>
              <dgm:param type="bkpt" val="fixed"/>
              <dgm:param type="bkPtFixedVal" val="3"/>
              <dgm:param type="off" val="off"/>
              <dgm:param type="horzAlign" val="r"/>
              <dgm:param type="vertAlign" val="b"/>
            </dgm:alg>
          </dgm:if>
          <dgm:else name="Name5">
            <dgm:alg type="snake">
              <dgm:param type="grDir" val="bR"/>
              <dgm:param type="bkpt" val="fixed"/>
              <dgm:param type="bkPtFixedVal" val="3"/>
              <dgm:param type="off" val="off"/>
              <dgm:param type="horzAlign" val="l"/>
              <dgm:param type="vertAlign" val="b"/>
            </dgm:alg>
          </dgm:else>
        </dgm:choose>
      </dgm:if>
      <dgm:else name="Name6">
        <dgm:choose name="Name7">
          <dgm:if name="Name8" func="var" arg="dir" op="equ" val="norm">
            <dgm:alg type="snake">
              <dgm:param type="grDir" val="bL"/>
              <dgm:param type="bkpt" val="fixed"/>
              <dgm:param type="bkPtFixedVal" val="2"/>
              <dgm:param type="off" val="off"/>
              <dgm:param type="horzAlign" val="r"/>
              <dgm:param type="vertAlign" val="b"/>
            </dgm:alg>
          </dgm:if>
          <dgm:else name="Name9">
            <dgm:alg type="snake">
              <dgm:param type="grDir" val="bR"/>
              <dgm:param type="bkpt" val="fixed"/>
              <dgm:param type="bkPtFixedVal" val="2"/>
              <dgm:param type="off" val="off"/>
              <dgm:param type="horzAlign" val="l"/>
              <dgm:param type="vertAlign" val="b"/>
            </dgm:alg>
          </dgm:else>
        </dgm:choose>
      </dgm:else>
    </dgm:choose>
    <dgm:shape xmlns:r="http://schemas.openxmlformats.org/officeDocument/2006/relationships" r:blip="">
      <dgm:adjLst/>
    </dgm:shape>
    <dgm:constrLst>
      <dgm:constr type="alignOff" val="1"/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13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2"/>
        </dgm:alg>
        <dgm:shape xmlns:r="http://schemas.openxmlformats.org/officeDocument/2006/relationships" r:blip="">
          <dgm:adjLst/>
        </dgm:shape>
        <dgm:choose name="Name10">
          <dgm:if name="Name11" func="var" arg="dir" op="equ" val="norm">
            <dgm:constrLst>
              <dgm:constr type="l" for="ch" forName="Image" refType="w" refFor="ch" refForName="Image" fact="0.2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fact="0"/>
              <dgm:constr type="t" for="ch" forName="Parent" refType="h" fact="0"/>
              <dgm:constr type="w" for="ch" forName="Parent" refType="h" refFor="ch" refForName="Image" op="equ" fact="0.2"/>
              <dgm:constr type="h" for="ch" forName="Parent" refType="h" refFor="ch" refForName="Image" op="equ"/>
            </dgm:constrLst>
          </dgm:if>
          <dgm:else name="Name12">
            <dgm:constrLst>
              <dgm:constr type="l" for="ch" forName="Image" refType="w" fact="0"/>
              <dgm:constr type="t" for="ch" forName="Image" refType="h" fact="0"/>
              <dgm:constr type="h" for="ch" forName="Image" refType="h"/>
              <dgm:constr type="w" for="ch" forName="Image" refType="h" refFor="ch" refForName="Image" op="equ"/>
              <dgm:constr type="l" for="ch" forName="Parent" refType="w" refFor="ch" refForName="Image"/>
              <dgm:constr type="t" for="ch" forName="Parent" refType="h" fact="0"/>
              <dgm:constr type="w" for="ch" forName="Parent" refType="w" refFor="ch" refForName="Image" fact="0.2"/>
              <dgm:constr type="h" for="ch" forName="Parent" refType="h" refFor="ch" refForName="Image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revTx">
          <dgm:varLst>
            <dgm:bulletEnabled val="1"/>
          </dgm:varLst>
          <dgm:alg type="tx">
            <dgm:param type="parTxLTRAlign" val="l"/>
            <dgm:param type="txAnchorVert" val="b"/>
            <dgm:param type="txAnchorVertCh" val="b"/>
            <dgm:param type="autoTxRot" val="grav"/>
          </dgm:alg>
          <dgm:choose name="Name13">
            <dgm:if name="Name14" func="var" arg="dir" op="equ" val="norm">
              <dgm:shape xmlns:r="http://schemas.openxmlformats.org/officeDocument/2006/relationships" rot="270" type="rect" r:blip="">
                <dgm:adjLst/>
              </dgm:shape>
            </dgm:if>
            <dgm:else name="Name15">
              <dgm:shape xmlns:r="http://schemas.openxmlformats.org/officeDocument/2006/relationships" rot="90" type="rect" r:blip="">
                <dgm:adjLst/>
              </dgm:shape>
            </dgm:else>
          </dgm:choose>
          <dgm:presOf axis="desOr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5F008-B81D-445B-9FBB-02A788447B97}" type="datetimeFigureOut">
              <a:rPr lang="tr-TR" smtClean="0"/>
              <a:t>11.11.2019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DDAC8-C591-4F2B-AADC-BB90B2D27D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271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DDAC8-C591-4F2B-AADC-BB90B2D27D58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239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1329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7892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728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202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5112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3850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5786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8740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2038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8982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6045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6C4D0-B941-45AA-B1E3-EF565763DCE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482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igi.bib.uni-mannheim.de/tesserac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6.jpeg"/><Relationship Id="rId5" Type="http://schemas.openxmlformats.org/officeDocument/2006/relationships/image" Target="../media/image4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.tr/url?sa=t&amp;rct=j&amp;q=&amp;esrc=s&amp;source=web&amp;cd=1&amp;cad=rja&amp;uact=8&amp;ved=2ahUKEwiV4umqns_lAhXC8-AKHSrYARIQFjAAegQIAhAB&amp;url=https://pythonprogramminglanguage.com/extract-text-from-image/&amp;usg=AOvVaw3CJBZTwtSonjmbf1d25gtp" TargetMode="External"/><Relationship Id="rId3" Type="http://schemas.openxmlformats.org/officeDocument/2006/relationships/hyperlink" Target="https://www.python.tc/python-ve-opencv-ile-ocr-optical-character-recognation-part-2/" TargetMode="External"/><Relationship Id="rId7" Type="http://schemas.openxmlformats.org/officeDocument/2006/relationships/hyperlink" Target="https://datacarpentry.org/image-processing/09-contours/" TargetMode="External"/><Relationship Id="rId2" Type="http://schemas.openxmlformats.org/officeDocument/2006/relationships/hyperlink" Target="https://github.com/recepkarademir/Ocr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visiondemy.com/extract-roi-from-image-with-python-and-opencv/" TargetMode="External"/><Relationship Id="rId5" Type="http://schemas.openxmlformats.org/officeDocument/2006/relationships/hyperlink" Target="https://www.geeksforgeeks.org/numpy-ones-python/" TargetMode="External"/><Relationship Id="rId4" Type="http://schemas.openxmlformats.org/officeDocument/2006/relationships/hyperlink" Target="https://www.programcreek.com/python/example/66649/PIL.Image.ADAPTIVE" TargetMode="External"/><Relationship Id="rId9" Type="http://schemas.openxmlformats.org/officeDocument/2006/relationships/hyperlink" Target="https://www.google.com.tr/url?sa=t&amp;rct=j&amp;q=&amp;esrc=s&amp;source=web&amp;cd=1&amp;cad=rja&amp;uact=8&amp;ved=2ahUKEwjTl-bKns_lAhVeAWMBHdPwB1cQFjAAegQIAxAB&amp;url=https://pythonprogramming.net/testing-visualization-and-conclusion/&amp;usg=AOvVaw3wqD9SaIz53vtAWzbRbLI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/>
        </p:nvSpPr>
        <p:spPr>
          <a:xfrm>
            <a:off x="333093" y="4929562"/>
            <a:ext cx="777240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>
                <a:latin typeface="Berlin Sans FB" panose="020E0602020502020306" pitchFamily="34" charset="0"/>
              </a:rPr>
              <a:t>Python OCR UYGULAMASI</a:t>
            </a:r>
            <a:endParaRPr lang="tr-TR" sz="4400">
              <a:latin typeface="Berlin Sans FB" panose="020E0602020502020306" pitchFamily="34" charset="0"/>
            </a:endParaRPr>
          </a:p>
        </p:txBody>
      </p:sp>
      <p:sp>
        <p:nvSpPr>
          <p:cNvPr id="5" name="Alt Başlık 2"/>
          <p:cNvSpPr>
            <a:spLocks noGrp="1"/>
          </p:cNvSpPr>
          <p:nvPr/>
        </p:nvSpPr>
        <p:spPr>
          <a:xfrm>
            <a:off x="8484605" y="5434317"/>
            <a:ext cx="2777905" cy="4535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/>
              <a:t>O1CR9</a:t>
            </a:r>
            <a:endParaRPr lang="tr-TR" sz="2800" i="1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313" y="1282178"/>
            <a:ext cx="3051595" cy="305159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93" y="673627"/>
            <a:ext cx="5410200" cy="33432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154" y="3604509"/>
            <a:ext cx="751902" cy="956966"/>
          </a:xfrm>
          <a:prstGeom prst="rect">
            <a:avLst/>
          </a:prstGeom>
        </p:spPr>
      </p:pic>
      <p:cxnSp>
        <p:nvCxnSpPr>
          <p:cNvPr id="3" name="Düz Bağlayıcı 2"/>
          <p:cNvCxnSpPr/>
          <p:nvPr/>
        </p:nvCxnSpPr>
        <p:spPr>
          <a:xfrm>
            <a:off x="0" y="4265248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Düz Bağlayıcı 9"/>
          <p:cNvCxnSpPr/>
          <p:nvPr/>
        </p:nvCxnSpPr>
        <p:spPr>
          <a:xfrm>
            <a:off x="8105493" y="4963966"/>
            <a:ext cx="0" cy="139423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k Üçgen 13"/>
          <p:cNvSpPr/>
          <p:nvPr/>
        </p:nvSpPr>
        <p:spPr>
          <a:xfrm rot="5400000">
            <a:off x="-27162" y="27161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Dik Üçgen 14"/>
          <p:cNvSpPr/>
          <p:nvPr/>
        </p:nvSpPr>
        <p:spPr>
          <a:xfrm rot="10800000">
            <a:off x="11685006" y="0"/>
            <a:ext cx="506994" cy="452673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layt Numarası Yer Tutucusu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</a:t>
            </a:fld>
            <a:endParaRPr lang="tr-TR"/>
          </a:p>
        </p:txBody>
      </p:sp>
      <p:sp>
        <p:nvSpPr>
          <p:cNvPr id="19" name="Veri Yer Tutucusu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9119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Binary </a:t>
            </a:r>
            <a:r>
              <a:rPr lang="en-US" sz="4000" err="1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>
                <a:solidFill>
                  <a:schemeClr val="accent5">
                    <a:lumMod val="50000"/>
                  </a:schemeClr>
                </a:solidFill>
              </a:rPr>
              <a:t>Matrisi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err="1">
                <a:solidFill>
                  <a:schemeClr val="accent5">
                    <a:lumMod val="50000"/>
                  </a:schemeClr>
                </a:solidFill>
              </a:rPr>
              <a:t>İnceleme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41" y="4735019"/>
            <a:ext cx="4034118" cy="1621331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10</a:t>
            </a:fld>
            <a:endParaRPr lang="tr-TR"/>
          </a:p>
        </p:txBody>
      </p:sp>
      <p:graphicFrame>
        <p:nvGraphicFramePr>
          <p:cNvPr id="14" name="Diyagram 13"/>
          <p:cNvGraphicFramePr/>
          <p:nvPr>
            <p:extLst>
              <p:ext uri="{D42A27DB-BD31-4B8C-83A1-F6EECF244321}">
                <p14:modId xmlns:p14="http://schemas.microsoft.com/office/powerpoint/2010/main" val="4264903371"/>
              </p:ext>
            </p:extLst>
          </p:nvPr>
        </p:nvGraphicFramePr>
        <p:xfrm>
          <a:off x="838200" y="1869441"/>
          <a:ext cx="1918789" cy="2445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yagram 14"/>
          <p:cNvGraphicFramePr/>
          <p:nvPr>
            <p:extLst/>
          </p:nvPr>
        </p:nvGraphicFramePr>
        <p:xfrm>
          <a:off x="2910840" y="2261398"/>
          <a:ext cx="1918789" cy="2188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9" name="Resim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899" y="2120459"/>
            <a:ext cx="2078602" cy="2078602"/>
          </a:xfrm>
          <a:prstGeom prst="rect">
            <a:avLst/>
          </a:prstGeom>
          <a:ln w="3175" cap="sq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9" name="Düz Bağlayıcı 38"/>
          <p:cNvCxnSpPr/>
          <p:nvPr/>
        </p:nvCxnSpPr>
        <p:spPr>
          <a:xfrm flipH="1">
            <a:off x="7137400" y="2519680"/>
            <a:ext cx="154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kdörtgen 41"/>
          <p:cNvSpPr/>
          <p:nvPr/>
        </p:nvSpPr>
        <p:spPr>
          <a:xfrm>
            <a:off x="6601524" y="5028053"/>
            <a:ext cx="1087120" cy="27546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49" name="Düz Bağlayıcı 48"/>
          <p:cNvCxnSpPr>
            <a:stCxn id="29" idx="0"/>
          </p:cNvCxnSpPr>
          <p:nvPr/>
        </p:nvCxnSpPr>
        <p:spPr>
          <a:xfrm flipV="1">
            <a:off x="8331200" y="1869440"/>
            <a:ext cx="0" cy="2510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Düz Bağlayıcı 50"/>
          <p:cNvCxnSpPr/>
          <p:nvPr/>
        </p:nvCxnSpPr>
        <p:spPr>
          <a:xfrm flipH="1">
            <a:off x="6939280" y="1869440"/>
            <a:ext cx="13919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Düz Bağlayıcı 52"/>
          <p:cNvCxnSpPr/>
          <p:nvPr/>
        </p:nvCxnSpPr>
        <p:spPr>
          <a:xfrm>
            <a:off x="6939280" y="1869440"/>
            <a:ext cx="0" cy="27838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Düz Bağlayıcı 54"/>
          <p:cNvCxnSpPr/>
          <p:nvPr/>
        </p:nvCxnSpPr>
        <p:spPr>
          <a:xfrm flipV="1">
            <a:off x="6939280" y="4648786"/>
            <a:ext cx="1373156" cy="195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Düz Ok Bağlayıcısı 63"/>
          <p:cNvCxnSpPr>
            <a:endCxn id="69" idx="0"/>
          </p:cNvCxnSpPr>
          <p:nvPr/>
        </p:nvCxnSpPr>
        <p:spPr>
          <a:xfrm>
            <a:off x="8312436" y="4648787"/>
            <a:ext cx="1" cy="3782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Düz Ok Bağlayıcısı 67"/>
          <p:cNvCxnSpPr>
            <a:endCxn id="42" idx="0"/>
          </p:cNvCxnSpPr>
          <p:nvPr/>
        </p:nvCxnSpPr>
        <p:spPr>
          <a:xfrm>
            <a:off x="7145084" y="2519680"/>
            <a:ext cx="0" cy="2508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Dikdörtgen 68"/>
          <p:cNvSpPr/>
          <p:nvPr/>
        </p:nvSpPr>
        <p:spPr>
          <a:xfrm>
            <a:off x="7768877" y="5027056"/>
            <a:ext cx="1087120" cy="2754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5" name="Düz Bağlayıcı 74"/>
          <p:cNvCxnSpPr/>
          <p:nvPr/>
        </p:nvCxnSpPr>
        <p:spPr>
          <a:xfrm flipH="1">
            <a:off x="9366245" y="2519680"/>
            <a:ext cx="1545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Düz Ok Bağlayıcısı 75"/>
          <p:cNvCxnSpPr/>
          <p:nvPr/>
        </p:nvCxnSpPr>
        <p:spPr>
          <a:xfrm>
            <a:off x="9515637" y="2514572"/>
            <a:ext cx="0" cy="25083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ikdörtgen 76"/>
          <p:cNvSpPr/>
          <p:nvPr/>
        </p:nvSpPr>
        <p:spPr>
          <a:xfrm>
            <a:off x="8931036" y="5022945"/>
            <a:ext cx="1087120" cy="2754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9" name="Düz Bağlayıcı 78"/>
          <p:cNvCxnSpPr>
            <a:stCxn id="29" idx="1"/>
          </p:cNvCxnSpPr>
          <p:nvPr/>
        </p:nvCxnSpPr>
        <p:spPr>
          <a:xfrm flipH="1">
            <a:off x="6252657" y="3159760"/>
            <a:ext cx="1039242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Düz Bağlayıcı 80"/>
          <p:cNvCxnSpPr/>
          <p:nvPr/>
        </p:nvCxnSpPr>
        <p:spPr>
          <a:xfrm flipH="1">
            <a:off x="6252656" y="3162769"/>
            <a:ext cx="449" cy="2382915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Düz Ok Bağlayıcısı 83"/>
          <p:cNvCxnSpPr/>
          <p:nvPr/>
        </p:nvCxnSpPr>
        <p:spPr>
          <a:xfrm flipV="1">
            <a:off x="6262871" y="5538557"/>
            <a:ext cx="323930" cy="2"/>
          </a:xfrm>
          <a:prstGeom prst="straightConnector1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Dikdörtgen 86"/>
          <p:cNvSpPr/>
          <p:nvPr/>
        </p:nvSpPr>
        <p:spPr>
          <a:xfrm>
            <a:off x="6601524" y="5385259"/>
            <a:ext cx="1087120" cy="275467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1" name="Düz Bağlayıcı 90"/>
          <p:cNvCxnSpPr/>
          <p:nvPr/>
        </p:nvCxnSpPr>
        <p:spPr>
          <a:xfrm flipH="1">
            <a:off x="9366245" y="3159760"/>
            <a:ext cx="1039242" cy="0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Düz Bağlayıcı 91"/>
          <p:cNvCxnSpPr/>
          <p:nvPr/>
        </p:nvCxnSpPr>
        <p:spPr>
          <a:xfrm flipH="1">
            <a:off x="10399069" y="3155642"/>
            <a:ext cx="449" cy="2382915"/>
          </a:xfrm>
          <a:prstGeom prst="line">
            <a:avLst/>
          </a:prstGeom>
          <a:ln w="19050">
            <a:solidFill>
              <a:srgbClr val="E87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Düz Ok Bağlayıcısı 92"/>
          <p:cNvCxnSpPr/>
          <p:nvPr/>
        </p:nvCxnSpPr>
        <p:spPr>
          <a:xfrm flipH="1" flipV="1">
            <a:off x="10011866" y="5523577"/>
            <a:ext cx="394868" cy="7126"/>
          </a:xfrm>
          <a:prstGeom prst="straightConnector1">
            <a:avLst/>
          </a:prstGeom>
          <a:ln w="19050">
            <a:solidFill>
              <a:srgbClr val="E87E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Dikdörtgen 93"/>
          <p:cNvSpPr/>
          <p:nvPr/>
        </p:nvSpPr>
        <p:spPr>
          <a:xfrm>
            <a:off x="8934119" y="5380151"/>
            <a:ext cx="1087120" cy="275467"/>
          </a:xfrm>
          <a:prstGeom prst="rect">
            <a:avLst/>
          </a:prstGeom>
          <a:noFill/>
          <a:ln w="19050">
            <a:solidFill>
              <a:srgbClr val="E87E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8" name="Dikdörtgen 97"/>
          <p:cNvSpPr/>
          <p:nvPr/>
        </p:nvSpPr>
        <p:spPr>
          <a:xfrm>
            <a:off x="7770548" y="5380150"/>
            <a:ext cx="1087120" cy="2754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3" name="Dikdörtgen 102"/>
          <p:cNvSpPr/>
          <p:nvPr/>
        </p:nvSpPr>
        <p:spPr>
          <a:xfrm>
            <a:off x="6601524" y="5719311"/>
            <a:ext cx="1087120" cy="275467"/>
          </a:xfrm>
          <a:prstGeom prst="rect">
            <a:avLst/>
          </a:prstGeom>
          <a:noFill/>
          <a:ln w="19050">
            <a:solidFill>
              <a:srgbClr val="34F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4" name="Dikdörtgen 103"/>
          <p:cNvSpPr/>
          <p:nvPr/>
        </p:nvSpPr>
        <p:spPr>
          <a:xfrm>
            <a:off x="7768877" y="5718314"/>
            <a:ext cx="1087120" cy="275467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5" name="Dikdörtgen 104"/>
          <p:cNvSpPr/>
          <p:nvPr/>
        </p:nvSpPr>
        <p:spPr>
          <a:xfrm>
            <a:off x="8931036" y="5714203"/>
            <a:ext cx="1087120" cy="275467"/>
          </a:xfrm>
          <a:prstGeom prst="rect">
            <a:avLst/>
          </a:prstGeom>
          <a:noFill/>
          <a:ln w="19050">
            <a:solidFill>
              <a:srgbClr val="39169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06" name="Düz Ok Bağlayıcısı 105"/>
          <p:cNvCxnSpPr/>
          <p:nvPr/>
        </p:nvCxnSpPr>
        <p:spPr>
          <a:xfrm flipH="1">
            <a:off x="8151739" y="3162769"/>
            <a:ext cx="5556" cy="221738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Düz Ok Bağlayıcısı 108"/>
          <p:cNvCxnSpPr/>
          <p:nvPr/>
        </p:nvCxnSpPr>
        <p:spPr>
          <a:xfrm flipH="1">
            <a:off x="8462385" y="3816674"/>
            <a:ext cx="11645" cy="18975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Düz Bağlayıcı 115"/>
          <p:cNvCxnSpPr/>
          <p:nvPr/>
        </p:nvCxnSpPr>
        <p:spPr>
          <a:xfrm>
            <a:off x="8147466" y="3155642"/>
            <a:ext cx="82134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Düz Bağlayıcı 119"/>
          <p:cNvCxnSpPr/>
          <p:nvPr/>
        </p:nvCxnSpPr>
        <p:spPr>
          <a:xfrm>
            <a:off x="8398090" y="3807573"/>
            <a:ext cx="8213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Düz Bağlayıcı 121"/>
          <p:cNvCxnSpPr/>
          <p:nvPr/>
        </p:nvCxnSpPr>
        <p:spPr>
          <a:xfrm>
            <a:off x="9366245" y="3861935"/>
            <a:ext cx="1330702" cy="0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Düz Bağlayıcı 123"/>
          <p:cNvCxnSpPr/>
          <p:nvPr/>
        </p:nvCxnSpPr>
        <p:spPr>
          <a:xfrm flipH="1">
            <a:off x="10681638" y="3865734"/>
            <a:ext cx="14043" cy="1974676"/>
          </a:xfrm>
          <a:prstGeom prst="line">
            <a:avLst/>
          </a:prstGeom>
          <a:ln w="19050">
            <a:solidFill>
              <a:srgbClr val="3916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Düz Ok Bağlayıcısı 127"/>
          <p:cNvCxnSpPr/>
          <p:nvPr/>
        </p:nvCxnSpPr>
        <p:spPr>
          <a:xfrm flipH="1">
            <a:off x="10031596" y="5840410"/>
            <a:ext cx="650042" cy="0"/>
          </a:xfrm>
          <a:prstGeom prst="straightConnector1">
            <a:avLst/>
          </a:prstGeom>
          <a:ln w="19050">
            <a:solidFill>
              <a:srgbClr val="39169A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İçerik Yer Tutucusu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2" y="4707217"/>
            <a:ext cx="4034118" cy="1621331"/>
          </a:xfrm>
          <a:prstGeom prst="rect">
            <a:avLst/>
          </a:prstGeom>
        </p:spPr>
      </p:pic>
      <p:cxnSp>
        <p:nvCxnSpPr>
          <p:cNvPr id="134" name="Düz Bağlayıcı 133"/>
          <p:cNvCxnSpPr/>
          <p:nvPr/>
        </p:nvCxnSpPr>
        <p:spPr>
          <a:xfrm flipV="1">
            <a:off x="5610286" y="2052975"/>
            <a:ext cx="0" cy="42121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Düz Ok Bağlayıcısı 40"/>
          <p:cNvCxnSpPr/>
          <p:nvPr/>
        </p:nvCxnSpPr>
        <p:spPr>
          <a:xfrm flipH="1">
            <a:off x="7366875" y="3816674"/>
            <a:ext cx="11645" cy="1897529"/>
          </a:xfrm>
          <a:prstGeom prst="straightConnector1">
            <a:avLst/>
          </a:prstGeom>
          <a:ln w="19050">
            <a:solidFill>
              <a:srgbClr val="34F2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Düz Bağlayıcı 43"/>
          <p:cNvCxnSpPr/>
          <p:nvPr/>
        </p:nvCxnSpPr>
        <p:spPr>
          <a:xfrm>
            <a:off x="7372409" y="3816674"/>
            <a:ext cx="152211" cy="0"/>
          </a:xfrm>
          <a:prstGeom prst="line">
            <a:avLst/>
          </a:prstGeom>
          <a:ln w="19050">
            <a:solidFill>
              <a:srgbClr val="34F2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315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Fotoğrafın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11</a:t>
            </a:fld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0834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4797"/>
            <a:ext cx="1001602" cy="1001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t="565"/>
          <a:stretch/>
        </p:blipFill>
        <p:spPr>
          <a:xfrm>
            <a:off x="858050" y="4687261"/>
            <a:ext cx="3335259" cy="1496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" t="2062"/>
          <a:stretch/>
        </p:blipFill>
        <p:spPr>
          <a:xfrm>
            <a:off x="5368577" y="3112655"/>
            <a:ext cx="6381841" cy="3071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Düz Ok Bağlayıcısı 30"/>
          <p:cNvCxnSpPr>
            <a:stCxn id="7" idx="2"/>
            <a:endCxn id="8" idx="0"/>
          </p:cNvCxnSpPr>
          <p:nvPr/>
        </p:nvCxnSpPr>
        <p:spPr>
          <a:xfrm>
            <a:off x="1339001" y="2752436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Ok Bağlayıcısı 32"/>
          <p:cNvCxnSpPr>
            <a:stCxn id="8" idx="2"/>
          </p:cNvCxnSpPr>
          <p:nvPr/>
        </p:nvCxnSpPr>
        <p:spPr>
          <a:xfrm>
            <a:off x="1339001" y="4216399"/>
            <a:ext cx="0" cy="4623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Düz Ok Bağlayıcısı 34"/>
          <p:cNvCxnSpPr>
            <a:stCxn id="9" idx="3"/>
          </p:cNvCxnSpPr>
          <p:nvPr/>
        </p:nvCxnSpPr>
        <p:spPr>
          <a:xfrm flipV="1">
            <a:off x="4193309" y="5431466"/>
            <a:ext cx="1001602" cy="4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etin kutusu 35"/>
          <p:cNvSpPr txBox="1"/>
          <p:nvPr/>
        </p:nvSpPr>
        <p:spPr>
          <a:xfrm>
            <a:off x="1911925" y="2066969"/>
            <a:ext cx="894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32x32 </a:t>
            </a:r>
            <a:r>
              <a:rPr lang="en-US" err="1"/>
              <a:t>piksellik</a:t>
            </a:r>
            <a:r>
              <a:rPr lang="en-US"/>
              <a:t> </a:t>
            </a:r>
            <a:r>
              <a:rPr lang="en-US" err="1"/>
              <a:t>renkli</a:t>
            </a:r>
            <a:r>
              <a:rPr lang="en-US"/>
              <a:t> </a:t>
            </a:r>
            <a:r>
              <a:rPr lang="en-US" err="1"/>
              <a:t>olan</a:t>
            </a:r>
            <a:r>
              <a:rPr lang="en-US"/>
              <a:t> </a:t>
            </a:r>
            <a:r>
              <a:rPr lang="en-US" err="1"/>
              <a:t>fotoğrafa</a:t>
            </a:r>
            <a:r>
              <a:rPr lang="en-US"/>
              <a:t> </a:t>
            </a:r>
            <a:r>
              <a:rPr lang="en-US" err="1"/>
              <a:t>ön</a:t>
            </a:r>
            <a:r>
              <a:rPr lang="en-US"/>
              <a:t> </a:t>
            </a:r>
            <a:r>
              <a:rPr lang="en-US" err="1"/>
              <a:t>işlemler</a:t>
            </a:r>
            <a:r>
              <a:rPr lang="en-US"/>
              <a:t>(</a:t>
            </a:r>
            <a:r>
              <a:rPr lang="en-US" err="1"/>
              <a:t>gürültü</a:t>
            </a:r>
            <a:r>
              <a:rPr lang="en-US"/>
              <a:t> </a:t>
            </a:r>
            <a:r>
              <a:rPr lang="en-US" err="1"/>
              <a:t>azaltma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</a:t>
            </a:r>
            <a:r>
              <a:rPr lang="en-US" err="1"/>
              <a:t>filtreler</a:t>
            </a:r>
            <a:r>
              <a:rPr lang="en-US"/>
              <a:t>) </a:t>
            </a:r>
            <a:r>
              <a:rPr lang="en-US" err="1"/>
              <a:t>uygulanır</a:t>
            </a:r>
            <a:r>
              <a:rPr lang="en-US"/>
              <a:t>.</a:t>
            </a:r>
            <a:endParaRPr lang="tr-TR"/>
          </a:p>
        </p:txBody>
      </p:sp>
      <p:sp>
        <p:nvSpPr>
          <p:cNvPr id="37" name="Metin kutusu 36"/>
          <p:cNvSpPr txBox="1"/>
          <p:nvPr/>
        </p:nvSpPr>
        <p:spPr>
          <a:xfrm>
            <a:off x="1911925" y="3102078"/>
            <a:ext cx="3282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Fotoğrafın</a:t>
            </a:r>
            <a:r>
              <a:rPr lang="en-US"/>
              <a:t>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/>
              <a:t>seviyesi</a:t>
            </a:r>
            <a:r>
              <a:rPr lang="en-US"/>
              <a:t> </a:t>
            </a:r>
          </a:p>
          <a:p>
            <a:r>
              <a:rPr lang="en-US" err="1"/>
              <a:t>siyah-beyaz</a:t>
            </a:r>
            <a:r>
              <a:rPr lang="en-US"/>
              <a:t> </a:t>
            </a:r>
            <a:r>
              <a:rPr lang="en-US" err="1"/>
              <a:t>olarak</a:t>
            </a:r>
            <a:r>
              <a:rPr lang="en-US"/>
              <a:t> </a:t>
            </a:r>
            <a:r>
              <a:rPr lang="en-US" err="1"/>
              <a:t>sıkıştırılır</a:t>
            </a:r>
            <a:r>
              <a:rPr lang="en-US"/>
              <a:t>. </a:t>
            </a:r>
            <a:r>
              <a:rPr lang="en-US" err="1"/>
              <a:t>Fotoğraf</a:t>
            </a:r>
            <a:r>
              <a:rPr lang="en-US"/>
              <a:t> </a:t>
            </a:r>
            <a:r>
              <a:rPr lang="en-US" err="1"/>
              <a:t>bilgisi</a:t>
            </a:r>
            <a:r>
              <a:rPr lang="en-US"/>
              <a:t> </a:t>
            </a:r>
            <a:r>
              <a:rPr lang="en-US" err="1"/>
              <a:t>çok</a:t>
            </a:r>
            <a:r>
              <a:rPr lang="en-US"/>
              <a:t> </a:t>
            </a:r>
            <a:r>
              <a:rPr lang="en-US" err="1"/>
              <a:t>boyutlu</a:t>
            </a:r>
            <a:r>
              <a:rPr lang="en-US"/>
              <a:t> </a:t>
            </a:r>
            <a:r>
              <a:rPr lang="en-US" err="1"/>
              <a:t>bir</a:t>
            </a:r>
            <a:r>
              <a:rPr lang="en-US"/>
              <a:t> </a:t>
            </a:r>
            <a:r>
              <a:rPr lang="en-US" err="1"/>
              <a:t>matrise</a:t>
            </a:r>
            <a:r>
              <a:rPr lang="en-US"/>
              <a:t> </a:t>
            </a:r>
            <a:r>
              <a:rPr lang="en-US" err="1"/>
              <a:t>aktarılır</a:t>
            </a:r>
            <a:r>
              <a:rPr lang="en-US"/>
              <a:t>.</a:t>
            </a:r>
          </a:p>
        </p:txBody>
      </p:sp>
      <p:sp>
        <p:nvSpPr>
          <p:cNvPr id="39" name="Metin kutusu 38"/>
          <p:cNvSpPr txBox="1"/>
          <p:nvPr/>
        </p:nvSpPr>
        <p:spPr>
          <a:xfrm>
            <a:off x="6267049" y="2743323"/>
            <a:ext cx="4584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Fotoğrafın</a:t>
            </a:r>
            <a:r>
              <a:rPr lang="en-US"/>
              <a:t> </a:t>
            </a:r>
            <a:r>
              <a:rPr lang="en-US" err="1"/>
              <a:t>matris</a:t>
            </a:r>
            <a:r>
              <a:rPr lang="en-US"/>
              <a:t> </a:t>
            </a:r>
            <a:r>
              <a:rPr lang="en-US" err="1"/>
              <a:t>olarak</a:t>
            </a:r>
            <a:r>
              <a:rPr lang="en-US"/>
              <a:t> </a:t>
            </a:r>
            <a:r>
              <a:rPr lang="en-US" err="1"/>
              <a:t>kayıtlı</a:t>
            </a:r>
            <a:r>
              <a:rPr lang="en-US"/>
              <a:t> </a:t>
            </a:r>
            <a:r>
              <a:rPr lang="en-US" err="1"/>
              <a:t>hali</a:t>
            </a:r>
            <a:r>
              <a:rPr lang="en-US"/>
              <a:t>. [32x32]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5933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matrisinin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işlenmesi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66" y="1290152"/>
            <a:ext cx="9672782" cy="4865854"/>
          </a:xfrm>
          <a:prstGeom prst="rect">
            <a:avLst/>
          </a:prstGeom>
        </p:spPr>
      </p:pic>
      <p:sp>
        <p:nvSpPr>
          <p:cNvPr id="8" name="Dikdörtgen 7"/>
          <p:cNvSpPr/>
          <p:nvPr/>
        </p:nvSpPr>
        <p:spPr>
          <a:xfrm>
            <a:off x="1691641" y="5767368"/>
            <a:ext cx="815083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/>
          </a:p>
          <a:p>
            <a:pPr algn="ctr"/>
            <a:r>
              <a:rPr lang="en-US" sz="2000" err="1"/>
              <a:t>Siyah</a:t>
            </a:r>
            <a:r>
              <a:rPr lang="en-US" sz="2000"/>
              <a:t>(0) </a:t>
            </a:r>
            <a:r>
              <a:rPr lang="en-US" sz="2000" err="1"/>
              <a:t>ve</a:t>
            </a:r>
            <a:r>
              <a:rPr lang="en-US" sz="2000"/>
              <a:t> </a:t>
            </a:r>
            <a:r>
              <a:rPr lang="en-US" sz="2000" err="1"/>
              <a:t>beyaz</a:t>
            </a:r>
            <a:r>
              <a:rPr lang="en-US" sz="2000"/>
              <a:t>(255)  </a:t>
            </a:r>
            <a:r>
              <a:rPr lang="en-US" sz="2000" err="1"/>
              <a:t>renk</a:t>
            </a:r>
            <a:r>
              <a:rPr lang="en-US" sz="2000"/>
              <a:t> </a:t>
            </a:r>
            <a:r>
              <a:rPr lang="en-US" sz="2000" err="1"/>
              <a:t>kodu</a:t>
            </a:r>
            <a:r>
              <a:rPr lang="en-US" sz="2000"/>
              <a:t> </a:t>
            </a:r>
            <a:r>
              <a:rPr lang="en-US" sz="2000" err="1"/>
              <a:t>ile</a:t>
            </a:r>
            <a:r>
              <a:rPr lang="en-US" sz="2000"/>
              <a:t> </a:t>
            </a:r>
            <a:r>
              <a:rPr lang="en-US" sz="2000" err="1"/>
              <a:t>kaydedilmiş</a:t>
            </a:r>
            <a:r>
              <a:rPr lang="en-US" sz="2000"/>
              <a:t> </a:t>
            </a:r>
            <a:r>
              <a:rPr lang="en-US" sz="2000" err="1"/>
              <a:t>çok</a:t>
            </a:r>
            <a:r>
              <a:rPr lang="en-US" sz="2000"/>
              <a:t> </a:t>
            </a:r>
            <a:r>
              <a:rPr lang="en-US" sz="2000" err="1"/>
              <a:t>boyutlu</a:t>
            </a:r>
            <a:r>
              <a:rPr lang="en-US" sz="2000"/>
              <a:t> </a:t>
            </a:r>
            <a:r>
              <a:rPr lang="en-US" sz="2000" err="1"/>
              <a:t>matris</a:t>
            </a:r>
            <a:r>
              <a:rPr lang="en-US" sz="2000"/>
              <a:t>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37818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tespit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21" y="1860648"/>
            <a:ext cx="8649979" cy="4351338"/>
          </a:xfr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13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8" y="2062880"/>
            <a:ext cx="1342145" cy="1342145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811401" y="1860648"/>
            <a:ext cx="1699517" cy="1746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3339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Karakter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alanı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14</a:t>
            </a:fld>
            <a:endParaRPr lang="tr-TR"/>
          </a:p>
        </p:txBody>
      </p:sp>
      <p:sp>
        <p:nvSpPr>
          <p:cNvPr id="3" name="Metin kutusu 2"/>
          <p:cNvSpPr txBox="1"/>
          <p:nvPr/>
        </p:nvSpPr>
        <p:spPr>
          <a:xfrm>
            <a:off x="1418691" y="5272184"/>
            <a:ext cx="977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Etiketli</a:t>
            </a:r>
            <a:r>
              <a:rPr lang="en-US" sz="2400"/>
              <a:t> </a:t>
            </a:r>
            <a:r>
              <a:rPr lang="en-US" sz="2400" err="1"/>
              <a:t>olan</a:t>
            </a:r>
            <a:r>
              <a:rPr lang="en-US" sz="2400"/>
              <a:t> </a:t>
            </a:r>
            <a:r>
              <a:rPr lang="en-US" sz="2400" err="1"/>
              <a:t>ve</a:t>
            </a:r>
            <a:r>
              <a:rPr lang="en-US" sz="2400"/>
              <a:t> </a:t>
            </a:r>
            <a:r>
              <a:rPr lang="en-US" sz="2400" err="1"/>
              <a:t>aynı</a:t>
            </a:r>
            <a:r>
              <a:rPr lang="en-US" sz="2400"/>
              <a:t> </a:t>
            </a:r>
            <a:r>
              <a:rPr lang="en-US" sz="2400" err="1"/>
              <a:t>boyuta</a:t>
            </a:r>
            <a:r>
              <a:rPr lang="en-US" sz="2400"/>
              <a:t> </a:t>
            </a:r>
            <a:r>
              <a:rPr lang="en-US" sz="2400" err="1"/>
              <a:t>indirgenen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matrisleri</a:t>
            </a:r>
            <a:r>
              <a:rPr lang="en-US" sz="2400"/>
              <a:t> </a:t>
            </a:r>
            <a:r>
              <a:rPr lang="en-US" sz="2400" err="1"/>
              <a:t>ile</a:t>
            </a:r>
            <a:r>
              <a:rPr lang="en-US" sz="2400"/>
              <a:t> soldaki </a:t>
            </a:r>
          </a:p>
          <a:p>
            <a:r>
              <a:rPr lang="en-US" sz="2400"/>
              <a:t>matris </a:t>
            </a:r>
            <a:r>
              <a:rPr lang="en-US" sz="2400" err="1"/>
              <a:t>kıyaslanır</a:t>
            </a:r>
            <a:r>
              <a:rPr lang="en-US" sz="2400"/>
              <a:t>. </a:t>
            </a:r>
            <a:r>
              <a:rPr lang="en-US" sz="2400" err="1"/>
              <a:t>Benzerlik</a:t>
            </a:r>
            <a:r>
              <a:rPr lang="en-US" sz="2400"/>
              <a:t> </a:t>
            </a:r>
            <a:r>
              <a:rPr lang="en-US" sz="2400" err="1"/>
              <a:t>oranı</a:t>
            </a:r>
            <a:r>
              <a:rPr lang="en-US" sz="2400"/>
              <a:t> </a:t>
            </a:r>
            <a:r>
              <a:rPr lang="en-US" sz="2400" err="1"/>
              <a:t>yüksek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çıktı</a:t>
            </a:r>
            <a:r>
              <a:rPr lang="en-US" sz="2400"/>
              <a:t> </a:t>
            </a:r>
            <a:r>
              <a:rPr lang="en-US" sz="2400" err="1"/>
              <a:t>olarak</a:t>
            </a:r>
            <a:r>
              <a:rPr lang="en-US" sz="2400"/>
              <a:t> </a:t>
            </a:r>
            <a:r>
              <a:rPr lang="en-US" sz="2400" err="1"/>
              <a:t>kaydedilir</a:t>
            </a:r>
            <a:r>
              <a:rPr lang="en-US" sz="2400"/>
              <a:t>. </a:t>
            </a:r>
            <a:endParaRPr lang="tr-TR" sz="240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691" y="2209070"/>
            <a:ext cx="9282162" cy="3063114"/>
          </a:xfrm>
        </p:spPr>
      </p:pic>
      <p:sp>
        <p:nvSpPr>
          <p:cNvPr id="8" name="Metin kutusu 7"/>
          <p:cNvSpPr txBox="1"/>
          <p:nvPr/>
        </p:nvSpPr>
        <p:spPr>
          <a:xfrm>
            <a:off x="1528869" y="2641941"/>
            <a:ext cx="3762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/>
              <a:t>Kaynak</a:t>
            </a:r>
            <a:r>
              <a:rPr lang="en-US" sz="2000"/>
              <a:t> </a:t>
            </a:r>
            <a:r>
              <a:rPr lang="en-US" sz="2000" err="1"/>
              <a:t>fotoğraftaki</a:t>
            </a:r>
            <a:r>
              <a:rPr lang="en-US" sz="2000"/>
              <a:t> </a:t>
            </a:r>
            <a:r>
              <a:rPr lang="en-US" sz="2000" err="1"/>
              <a:t>karakter</a:t>
            </a:r>
            <a:r>
              <a:rPr lang="en-US" sz="2000"/>
              <a:t> </a:t>
            </a:r>
            <a:r>
              <a:rPr lang="en-US" sz="2000" err="1"/>
              <a:t>alanı</a:t>
            </a:r>
            <a:endParaRPr lang="tr-TR" sz="2000"/>
          </a:p>
        </p:txBody>
      </p:sp>
      <p:sp>
        <p:nvSpPr>
          <p:cNvPr id="9" name="Metin kutusu 8"/>
          <p:cNvSpPr txBox="1"/>
          <p:nvPr/>
        </p:nvSpPr>
        <p:spPr>
          <a:xfrm>
            <a:off x="5291191" y="1833797"/>
            <a:ext cx="5222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/>
              <a:t>Etiketli</a:t>
            </a:r>
            <a:r>
              <a:rPr lang="en-US" sz="2400"/>
              <a:t> </a:t>
            </a:r>
            <a:r>
              <a:rPr lang="en-US" sz="2400" err="1"/>
              <a:t>olan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setindeki</a:t>
            </a:r>
            <a:r>
              <a:rPr lang="en-US" sz="2400"/>
              <a:t> </a:t>
            </a:r>
            <a:r>
              <a:rPr lang="en-US" sz="2400" err="1"/>
              <a:t>bir</a:t>
            </a:r>
            <a:r>
              <a:rPr lang="en-US" sz="2400"/>
              <a:t> </a:t>
            </a:r>
            <a:r>
              <a:rPr lang="en-US" sz="2400" err="1"/>
              <a:t>matris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726007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15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0"/>
          <a:stretch/>
        </p:blipFill>
        <p:spPr>
          <a:xfrm>
            <a:off x="5948737" y="1690688"/>
            <a:ext cx="5045045" cy="3559406"/>
          </a:xfrm>
          <a:prstGeom prst="rect">
            <a:avLst/>
          </a:prstGeom>
        </p:spPr>
      </p:pic>
      <p:pic>
        <p:nvPicPr>
          <p:cNvPr id="7" name="İçerik Yer Tutucusu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8" y="1690688"/>
            <a:ext cx="4182445" cy="3549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Metin kutusu 2"/>
          <p:cNvSpPr txBox="1"/>
          <p:nvPr/>
        </p:nvSpPr>
        <p:spPr>
          <a:xfrm>
            <a:off x="838200" y="5502432"/>
            <a:ext cx="10515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Basit karakter </a:t>
            </a:r>
            <a:r>
              <a:rPr lang="en-US" sz="2800" err="1"/>
              <a:t>tanımlama</a:t>
            </a:r>
            <a:r>
              <a:rPr lang="en-US" sz="2800"/>
              <a:t> işlemi, </a:t>
            </a:r>
            <a:r>
              <a:rPr lang="en-US" sz="2800" err="1"/>
              <a:t>tespit</a:t>
            </a:r>
            <a:r>
              <a:rPr lang="en-US" sz="2800"/>
              <a:t> </a:t>
            </a:r>
            <a:r>
              <a:rPr lang="en-US" sz="2800" err="1"/>
              <a:t>edilen</a:t>
            </a:r>
            <a:r>
              <a:rPr lang="en-US" sz="2800"/>
              <a:t> her </a:t>
            </a:r>
            <a:r>
              <a:rPr lang="en-US" sz="2800" err="1"/>
              <a:t>alan</a:t>
            </a:r>
            <a:r>
              <a:rPr lang="en-US" sz="2800"/>
              <a:t> için etiketli</a:t>
            </a:r>
          </a:p>
          <a:p>
            <a:r>
              <a:rPr lang="en-US" sz="2800"/>
              <a:t>karakterlerin kıyaslanmasıyla </a:t>
            </a:r>
            <a:r>
              <a:rPr lang="en-US" sz="2800" err="1"/>
              <a:t>tamamlanır</a:t>
            </a:r>
            <a:r>
              <a:rPr lang="en-US" sz="2800"/>
              <a:t>.</a:t>
            </a:r>
            <a:endParaRPr lang="tr-TR" sz="2800"/>
          </a:p>
        </p:txBody>
      </p:sp>
    </p:spTree>
    <p:extLst>
      <p:ext uri="{BB962C8B-B14F-4D97-AF65-F5344CB8AC3E}">
        <p14:creationId xmlns:p14="http://schemas.microsoft.com/office/powerpoint/2010/main" val="309742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16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36" y="1627166"/>
            <a:ext cx="5964005" cy="36328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latin typeface="BatangChe" panose="02030609000101010101" pitchFamily="49" charset="-127"/>
                <a:ea typeface="BatangChe" panose="02030609000101010101" pitchFamily="49" charset="-127"/>
              </a:rPr>
              <a:t>TESSERACT(</a:t>
            </a:r>
            <a:r>
              <a:rPr lang="en-US" b="1" err="1">
                <a:latin typeface="BatangChe" panose="02030609000101010101" pitchFamily="49" charset="-127"/>
                <a:ea typeface="BatangChe" panose="02030609000101010101" pitchFamily="49" charset="-127"/>
              </a:rPr>
              <a:t>PyTESSERACT</a:t>
            </a:r>
            <a:r>
              <a:rPr lang="en-US" b="1">
                <a:latin typeface="BatangChe" panose="02030609000101010101" pitchFamily="49" charset="-127"/>
                <a:ea typeface="BatangChe" panose="02030609000101010101" pitchFamily="49" charset="-127"/>
              </a:rPr>
              <a:t>)</a:t>
            </a:r>
            <a:endParaRPr lang="tr-TR" b="1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5877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17</a:t>
            </a:fld>
            <a:endParaRPr lang="tr-TR"/>
          </a:p>
        </p:txBody>
      </p:sp>
      <p:sp>
        <p:nvSpPr>
          <p:cNvPr id="9" name="İçerik Yer Tutucusu 2"/>
          <p:cNvSpPr>
            <a:spLocks noGrp="1"/>
          </p:cNvSpPr>
          <p:nvPr>
            <p:ph idx="1"/>
          </p:nvPr>
        </p:nvSpPr>
        <p:spPr>
          <a:xfrm>
            <a:off x="838201" y="1842600"/>
            <a:ext cx="10515599" cy="383901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Python </a:t>
            </a:r>
            <a:r>
              <a:rPr lang="en-US" err="1">
                <a:solidFill>
                  <a:srgbClr val="000000"/>
                </a:solidFill>
              </a:rPr>
              <a:t>programlama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dilinde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Ocr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uygulaması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için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PyTesseract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Tesseract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kütüphanelerinin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projenize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tanıtılmış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olması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gerekir</a:t>
            </a:r>
            <a:r>
              <a:rPr lang="en-US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tr-TR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/>
              <a:t>kütüphane</a:t>
            </a:r>
            <a:r>
              <a:rPr lang="en-US"/>
              <a:t> </a:t>
            </a:r>
            <a:r>
              <a:rPr lang="en-US" err="1"/>
              <a:t>kurulum</a:t>
            </a:r>
            <a:r>
              <a:rPr lang="en-US"/>
              <a:t> </a:t>
            </a:r>
            <a:r>
              <a:rPr lang="en-US" err="1"/>
              <a:t>dosyasını</a:t>
            </a:r>
            <a:r>
              <a:rPr lang="en-US"/>
              <a:t> </a:t>
            </a:r>
            <a:r>
              <a:rPr lang="en-US" err="1"/>
              <a:t>alttaki</a:t>
            </a:r>
            <a:r>
              <a:rPr lang="en-US"/>
              <a:t> </a:t>
            </a:r>
            <a:r>
              <a:rPr lang="en-US" err="1"/>
              <a:t>adresten</a:t>
            </a:r>
            <a:r>
              <a:rPr lang="en-US"/>
              <a:t> </a:t>
            </a:r>
            <a:r>
              <a:rPr lang="en-US" err="1"/>
              <a:t>bulabilirsiniz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tr-TR">
                <a:hlinkClick r:id="rId2"/>
              </a:rPr>
              <a:t>https://digi.bib.uni-mannheim.de/tesseract/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Pytesseract</a:t>
            </a:r>
            <a:r>
              <a:rPr lang="en-US"/>
              <a:t> </a:t>
            </a:r>
            <a:r>
              <a:rPr lang="en-US" err="1"/>
              <a:t>kütüphanesini</a:t>
            </a:r>
            <a:r>
              <a:rPr lang="en-US"/>
              <a:t> IDE </a:t>
            </a:r>
            <a:r>
              <a:rPr lang="en-US" err="1"/>
              <a:t>üzerinden</a:t>
            </a:r>
            <a:r>
              <a:rPr lang="en-US"/>
              <a:t> </a:t>
            </a:r>
            <a:r>
              <a:rPr lang="en-US" err="1"/>
              <a:t>projenize</a:t>
            </a:r>
            <a:r>
              <a:rPr lang="en-US"/>
              <a:t> </a:t>
            </a:r>
            <a:r>
              <a:rPr lang="en-US" err="1"/>
              <a:t>ekleyebilirsiniz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2633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tr-TR">
                <a:hlinkClick r:id="rId2"/>
              </a:rPr>
              <a:t>TESSERACT</a:t>
            </a:r>
            <a:r>
              <a:rPr lang="en-US"/>
              <a:t> </a:t>
            </a:r>
            <a:r>
              <a:rPr lang="en-US" err="1"/>
              <a:t>kütüphane</a:t>
            </a:r>
            <a:r>
              <a:rPr lang="en-US"/>
              <a:t> </a:t>
            </a:r>
            <a:r>
              <a:rPr lang="en-US" err="1"/>
              <a:t>kurulumunun</a:t>
            </a:r>
            <a:r>
              <a:rPr lang="en-US"/>
              <a:t> </a:t>
            </a:r>
            <a:r>
              <a:rPr lang="en-US" err="1"/>
              <a:t>yapıldığı</a:t>
            </a:r>
            <a:r>
              <a:rPr lang="en-US"/>
              <a:t> </a:t>
            </a:r>
            <a:r>
              <a:rPr lang="en-US" err="1"/>
              <a:t>klasörün</a:t>
            </a:r>
            <a:r>
              <a:rPr lang="en-US"/>
              <a:t> </a:t>
            </a:r>
            <a:r>
              <a:rPr lang="en-US" err="1"/>
              <a:t>dosya</a:t>
            </a:r>
            <a:r>
              <a:rPr lang="en-US"/>
              <a:t> </a:t>
            </a:r>
            <a:r>
              <a:rPr lang="en-US" err="1"/>
              <a:t>konumunu</a:t>
            </a:r>
            <a:r>
              <a:rPr lang="en-US"/>
              <a:t> </a:t>
            </a:r>
            <a:r>
              <a:rPr lang="en-US" err="1"/>
              <a:t>projemize</a:t>
            </a:r>
            <a:r>
              <a:rPr lang="en-US"/>
              <a:t> </a:t>
            </a:r>
            <a:r>
              <a:rPr lang="en-US" err="1"/>
              <a:t>aşağıdaki</a:t>
            </a:r>
            <a:r>
              <a:rPr lang="en-US"/>
              <a:t> </a:t>
            </a:r>
            <a:r>
              <a:rPr lang="en-US" err="1"/>
              <a:t>gibi</a:t>
            </a:r>
            <a:r>
              <a:rPr lang="en-US"/>
              <a:t> </a:t>
            </a:r>
            <a:r>
              <a:rPr lang="en-US" err="1"/>
              <a:t>ekleriz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 err="1"/>
              <a:t>Kurulum</a:t>
            </a:r>
            <a:r>
              <a:rPr lang="en-US"/>
              <a:t>   C:\Program Files\</a:t>
            </a:r>
            <a:r>
              <a:rPr lang="en-US" err="1"/>
              <a:t>Tesseract</a:t>
            </a:r>
            <a:r>
              <a:rPr lang="en-US"/>
              <a:t>-OCR   </a:t>
            </a:r>
            <a:r>
              <a:rPr lang="en-US" err="1"/>
              <a:t>konumuna</a:t>
            </a:r>
            <a:r>
              <a:rPr lang="en-US"/>
              <a:t> </a:t>
            </a:r>
            <a:r>
              <a:rPr lang="en-US" err="1"/>
              <a:t>yapıldıysa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err="1"/>
              <a:t>Farklı</a:t>
            </a:r>
            <a:r>
              <a:rPr lang="en-US"/>
              <a:t> </a:t>
            </a:r>
            <a:r>
              <a:rPr lang="en-US" err="1"/>
              <a:t>yere</a:t>
            </a:r>
            <a:r>
              <a:rPr lang="en-US"/>
              <a:t> </a:t>
            </a:r>
            <a:r>
              <a:rPr lang="en-US" err="1"/>
              <a:t>kurulduysa</a:t>
            </a:r>
            <a:r>
              <a:rPr lang="en-US"/>
              <a:t> </a:t>
            </a:r>
            <a:r>
              <a:rPr lang="en-US" err="1"/>
              <a:t>ör</a:t>
            </a:r>
            <a:r>
              <a:rPr lang="en-US"/>
              <a:t>(  						           )</a:t>
            </a:r>
          </a:p>
          <a:p>
            <a:pPr marL="0" indent="0">
              <a:buNone/>
            </a:pPr>
            <a:r>
              <a:rPr lang="en-US" err="1"/>
              <a:t>alttaki</a:t>
            </a:r>
            <a:r>
              <a:rPr lang="en-US"/>
              <a:t> </a:t>
            </a:r>
            <a:r>
              <a:rPr lang="en-US" err="1"/>
              <a:t>gibi</a:t>
            </a:r>
            <a:r>
              <a:rPr lang="en-US"/>
              <a:t> </a:t>
            </a:r>
            <a:r>
              <a:rPr lang="en-US" err="1"/>
              <a:t>klasör</a:t>
            </a:r>
            <a:r>
              <a:rPr lang="en-US"/>
              <a:t> </a:t>
            </a:r>
            <a:r>
              <a:rPr lang="en-US" err="1"/>
              <a:t>tanıtma</a:t>
            </a:r>
            <a:r>
              <a:rPr lang="en-US"/>
              <a:t> </a:t>
            </a:r>
            <a:r>
              <a:rPr lang="en-US" err="1"/>
              <a:t>yapılmalıdır</a:t>
            </a:r>
            <a:r>
              <a:rPr lang="en-US"/>
              <a:t>.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18</a:t>
            </a:fld>
            <a:endParaRPr lang="tr-TR"/>
          </a:p>
        </p:txBody>
      </p:sp>
      <p:sp>
        <p:nvSpPr>
          <p:cNvPr id="5" name="Unvan 4"/>
          <p:cNvSpPr txBox="1">
            <a:spLocks noGrp="1"/>
          </p:cNvSpPr>
          <p:nvPr>
            <p:ph type="title"/>
          </p:nvPr>
        </p:nvSpPr>
        <p:spPr>
          <a:xfrm>
            <a:off x="838200" y="677041"/>
            <a:ext cx="105156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t="47722" b="36216"/>
          <a:stretch/>
        </p:blipFill>
        <p:spPr>
          <a:xfrm>
            <a:off x="914358" y="5222701"/>
            <a:ext cx="9883544" cy="68836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914358" y="3408826"/>
            <a:ext cx="10161184" cy="338554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6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pytesseract.pytesseract.tesseract_cmd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tr-TR" sz="1600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'C:</a:t>
            </a:r>
            <a:r>
              <a:rPr lang="tr-TR" sz="1600" b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lang="tr-TR" sz="1600" b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 </a:t>
            </a:r>
            <a:r>
              <a:rPr lang="tr-TR" sz="1600" b="1" err="1">
                <a:solidFill>
                  <a:srgbClr val="0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</a:t>
            </a:r>
            <a:r>
              <a:rPr lang="tr-TR" sz="1600" b="1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-OCR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tesseract'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43124" y="4280252"/>
            <a:ext cx="641810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C: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RCP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AppData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Tesseract-OCR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\\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tesseract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30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Proje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Kodları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19</a:t>
            </a:fld>
            <a:endParaRPr lang="tr-TR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32" y="1499290"/>
            <a:ext cx="9883544" cy="42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9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 sz="2400" b="1" i="1">
                <a:solidFill>
                  <a:srgbClr val="0070C0"/>
                </a:solidFill>
              </a:rPr>
              <a:t>Tasarlayan: </a:t>
            </a:r>
            <a:r>
              <a:rPr lang="tr-TR" sz="2400" b="1" i="1" err="1">
                <a:solidFill>
                  <a:srgbClr val="0070C0"/>
                </a:solidFill>
              </a:rPr>
              <a:t>Guido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van</a:t>
            </a:r>
            <a:r>
              <a:rPr lang="tr-TR" sz="2400" b="1" i="1">
                <a:solidFill>
                  <a:srgbClr val="0070C0"/>
                </a:solidFill>
              </a:rPr>
              <a:t> </a:t>
            </a:r>
            <a:r>
              <a:rPr lang="tr-TR" sz="2400" b="1" i="1" err="1">
                <a:solidFill>
                  <a:srgbClr val="0070C0"/>
                </a:solidFill>
              </a:rPr>
              <a:t>Rossum</a:t>
            </a:r>
            <a:endParaRPr lang="tr-TR" sz="2400" b="1" i="1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tr-TR" sz="2400" b="1" i="1">
                <a:solidFill>
                  <a:srgbClr val="0070C0"/>
                </a:solidFill>
              </a:rPr>
              <a:t>Hizmete girdiği tarih: 1991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Python, </a:t>
            </a:r>
            <a:r>
              <a:rPr lang="en-US" err="1"/>
              <a:t>nesne</a:t>
            </a:r>
            <a:r>
              <a:rPr lang="en-US"/>
              <a:t> </a:t>
            </a:r>
            <a:r>
              <a:rPr lang="en-US" err="1"/>
              <a:t>yönelimli</a:t>
            </a:r>
            <a:r>
              <a:rPr lang="en-US"/>
              <a:t>, </a:t>
            </a:r>
            <a:r>
              <a:rPr lang="en-US" err="1"/>
              <a:t>yorumlamalı</a:t>
            </a:r>
            <a:r>
              <a:rPr lang="en-US"/>
              <a:t>, </a:t>
            </a:r>
            <a:r>
              <a:rPr lang="en-US" err="1"/>
              <a:t>birimsel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 err="1"/>
              <a:t>etikileşimli</a:t>
            </a:r>
            <a:r>
              <a:rPr lang="en-US"/>
              <a:t> </a:t>
            </a:r>
            <a:r>
              <a:rPr lang="en-US" err="1"/>
              <a:t>yüksek</a:t>
            </a:r>
            <a:r>
              <a:rPr lang="en-US"/>
              <a:t> </a:t>
            </a:r>
            <a:r>
              <a:rPr lang="en-US" err="1"/>
              <a:t>seviyeli</a:t>
            </a:r>
            <a:r>
              <a:rPr lang="en-US"/>
              <a:t> </a:t>
            </a:r>
            <a:r>
              <a:rPr lang="en-US" err="1"/>
              <a:t>bir</a:t>
            </a:r>
            <a:r>
              <a:rPr lang="en-US"/>
              <a:t> </a:t>
            </a:r>
            <a:r>
              <a:rPr lang="en-US" err="1"/>
              <a:t>programlama</a:t>
            </a:r>
            <a:r>
              <a:rPr lang="en-US"/>
              <a:t> </a:t>
            </a:r>
            <a:r>
              <a:rPr lang="en-US" err="1"/>
              <a:t>dilidir</a:t>
            </a:r>
            <a:r>
              <a:rPr lang="en-US"/>
              <a:t>.</a:t>
            </a:r>
            <a:endParaRPr lang="en-US" b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tr-TR" err="1"/>
              <a:t>Python</a:t>
            </a:r>
            <a:r>
              <a:rPr lang="en-US"/>
              <a:t> </a:t>
            </a:r>
            <a:r>
              <a:rPr lang="en-US" err="1"/>
              <a:t>uyumlu</a:t>
            </a:r>
            <a:r>
              <a:rPr lang="en-US"/>
              <a:t> </a:t>
            </a:r>
            <a:r>
              <a:rPr lang="tr-TR" err="1"/>
              <a:t>platfor</a:t>
            </a:r>
            <a:r>
              <a:rPr lang="en-US" err="1"/>
              <a:t>mlar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tr-TR"/>
              <a:t>Windows,</a:t>
            </a:r>
            <a:r>
              <a:rPr lang="en-US"/>
              <a:t> </a:t>
            </a:r>
            <a:r>
              <a:rPr lang="tr-TR"/>
              <a:t>Linux</a:t>
            </a:r>
            <a:r>
              <a:rPr lang="en-US"/>
              <a:t> </a:t>
            </a:r>
            <a:r>
              <a:rPr lang="tr-TR"/>
              <a:t>,Unix,</a:t>
            </a:r>
            <a:r>
              <a:rPr lang="en-US"/>
              <a:t> </a:t>
            </a:r>
            <a:r>
              <a:rPr lang="tr-TR"/>
              <a:t>Mac,</a:t>
            </a:r>
            <a:r>
              <a:rPr lang="en-US"/>
              <a:t> </a:t>
            </a:r>
            <a:r>
              <a:rPr lang="tr-TR" err="1"/>
              <a:t>Symbian</a:t>
            </a:r>
            <a:r>
              <a:rPr lang="tr-TR"/>
              <a:t> ve dahası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tr-TR" b="1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004" y="4748959"/>
            <a:ext cx="1406392" cy="178995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73" y="1984820"/>
            <a:ext cx="3000527" cy="2530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54513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20</a:t>
            </a:fld>
            <a:endParaRPr lang="tr-TR"/>
          </a:p>
        </p:txBody>
      </p:sp>
      <p:sp>
        <p:nvSpPr>
          <p:cNvPr id="5" name="Metin kutusu 4"/>
          <p:cNvSpPr txBox="1"/>
          <p:nvPr/>
        </p:nvSpPr>
        <p:spPr>
          <a:xfrm>
            <a:off x="5144513" y="1634268"/>
            <a:ext cx="6009356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C:\Users\RCP\AppData\Local\Programs\Python\Python37-32\python.exe C:/Users/RCP/Desktop/tesseract_ocr/tesseract.py</a:t>
            </a:r>
          </a:p>
          <a:p>
            <a:r>
              <a:rPr lang="en-US" sz="1400"/>
              <a:t>Rivers of whitespace can form</a:t>
            </a:r>
          </a:p>
          <a:p>
            <a:r>
              <a:rPr lang="en-US" sz="1400"/>
              <a:t>when spaces are aligned</a:t>
            </a:r>
          </a:p>
          <a:p>
            <a:r>
              <a:rPr lang="en-US" sz="1400"/>
              <a:t>across, several lines.</a:t>
            </a:r>
          </a:p>
          <a:p>
            <a:r>
              <a:rPr lang="en-US" sz="1400"/>
              <a:t>Naturally, enlarged spacing</a:t>
            </a:r>
          </a:p>
          <a:p>
            <a:r>
              <a:rPr lang="en-US" sz="1400"/>
              <a:t>increases chances of these</a:t>
            </a:r>
          </a:p>
          <a:p>
            <a:r>
              <a:rPr lang="en-US" sz="1400"/>
              <a:t>alignments. Traditional</a:t>
            </a:r>
          </a:p>
          <a:p>
            <a:r>
              <a:rPr lang="en-US" sz="1400"/>
              <a:t>methods could add space</a:t>
            </a:r>
          </a:p>
          <a:p>
            <a:r>
              <a:rPr lang="en-US" sz="1400"/>
              <a:t>between letters, which made</a:t>
            </a:r>
          </a:p>
          <a:p>
            <a:r>
              <a:rPr lang="en-US" sz="1400"/>
              <a:t>spacing between _ words</a:t>
            </a:r>
          </a:p>
          <a:p>
            <a:r>
              <a:rPr lang="en-US" sz="1400"/>
              <a:t>smaller generally and less</a:t>
            </a:r>
          </a:p>
          <a:p>
            <a:r>
              <a:rPr lang="en-US" sz="1400"/>
              <a:t>likely to line up and create</a:t>
            </a:r>
          </a:p>
          <a:p>
            <a:r>
              <a:rPr lang="en-US" sz="1400"/>
              <a:t>rivers. The Linotype couldn’t</a:t>
            </a:r>
          </a:p>
          <a:p>
            <a:r>
              <a:rPr lang="en-US" sz="1400"/>
              <a:t>add space between letters.</a:t>
            </a:r>
          </a:p>
          <a:p>
            <a:r>
              <a:rPr lang="en-US" sz="1400"/>
              <a:t>This resulted in much larger</a:t>
            </a:r>
          </a:p>
          <a:p>
            <a:r>
              <a:rPr lang="en-US" sz="1400"/>
              <a:t>aces, and created more</a:t>
            </a:r>
          </a:p>
          <a:p>
            <a:r>
              <a:rPr lang="en-US" sz="1400"/>
              <a:t>rivers.</a:t>
            </a:r>
            <a:endParaRPr lang="tr-TR" sz="1400"/>
          </a:p>
        </p:txBody>
      </p:sp>
      <p:sp>
        <p:nvSpPr>
          <p:cNvPr id="6" name="Metin kutusu 5"/>
          <p:cNvSpPr txBox="1"/>
          <p:nvPr/>
        </p:nvSpPr>
        <p:spPr>
          <a:xfrm>
            <a:off x="2188778" y="5681717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img.jpg </a:t>
            </a:r>
            <a:r>
              <a:rPr lang="en-US" err="1"/>
              <a:t>fotoğrafı</a:t>
            </a:r>
            <a:endParaRPr lang="tr-TR"/>
          </a:p>
        </p:txBody>
      </p:sp>
      <p:sp>
        <p:nvSpPr>
          <p:cNvPr id="9" name="Metin kutusu 8"/>
          <p:cNvSpPr txBox="1"/>
          <p:nvPr/>
        </p:nvSpPr>
        <p:spPr>
          <a:xfrm>
            <a:off x="7596612" y="5686911"/>
            <a:ext cx="172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Konsol</a:t>
            </a:r>
            <a:r>
              <a:rPr lang="en-US"/>
              <a:t> </a:t>
            </a:r>
            <a:r>
              <a:rPr lang="en-US" err="1"/>
              <a:t>çıktısı</a:t>
            </a:r>
            <a:endParaRPr lang="tr-TR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98" y="1634268"/>
            <a:ext cx="2775718" cy="3866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4774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21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- 2</a:t>
            </a:r>
            <a:endParaRPr lang="tr-TR"/>
          </a:p>
        </p:txBody>
      </p:sp>
      <p:sp>
        <p:nvSpPr>
          <p:cNvPr id="8" name="İçerik Yer Tutucusu 7"/>
          <p:cNvSpPr>
            <a:spLocks noGrp="1"/>
          </p:cNvSpPr>
          <p:nvPr>
            <p:ph idx="1"/>
          </p:nvPr>
        </p:nvSpPr>
        <p:spPr>
          <a:xfrm>
            <a:off x="4016343" y="5685985"/>
            <a:ext cx="4159313" cy="4436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>
                <a:solidFill>
                  <a:srgbClr val="002060"/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O1C9R</a:t>
            </a:r>
            <a:endParaRPr lang="tr-TR" b="1">
              <a:solidFill>
                <a:srgbClr val="002060"/>
              </a:solidFill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99" y="1824252"/>
            <a:ext cx="3579955" cy="35799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836580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Özet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667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>
                <a:solidFill>
                  <a:srgbClr val="000000"/>
                </a:solidFill>
              </a:rPr>
              <a:t>etiketli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kayıtlı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karakter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fotoğraflarını</a:t>
            </a:r>
            <a:r>
              <a:rPr lang="en-US">
                <a:solidFill>
                  <a:srgbClr val="000000"/>
                </a:solidFill>
              </a:rPr>
              <a:t>, 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ocr için programa </a:t>
            </a:r>
            <a:r>
              <a:rPr lang="en-US" err="1">
                <a:solidFill>
                  <a:srgbClr val="000000"/>
                </a:solidFill>
              </a:rPr>
              <a:t>verilen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içerisindeki</a:t>
            </a:r>
            <a:r>
              <a:rPr lang="en-US">
                <a:solidFill>
                  <a:srgbClr val="000000"/>
                </a:solidFill>
              </a:rPr>
              <a:t> her </a:t>
            </a:r>
            <a:r>
              <a:rPr lang="en-US" err="1">
                <a:solidFill>
                  <a:srgbClr val="000000"/>
                </a:solidFill>
              </a:rPr>
              <a:t>karakterle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kıyaslar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eşleşme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olduğunda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kıyas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anındaki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karakter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etiketini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çıktı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vererek</a:t>
            </a:r>
            <a:r>
              <a:rPr lang="en-US">
                <a:solidFill>
                  <a:srgbClr val="000000"/>
                </a:solidFill>
              </a:rPr>
              <a:t> tanımlamayı gerçekleştirir.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Python 3.7.1 kullanıldı.</a:t>
            </a:r>
          </a:p>
          <a:p>
            <a:pPr marL="0" indent="0">
              <a:buNone/>
            </a:pPr>
            <a:r>
              <a:rPr lang="en-US" err="1">
                <a:solidFill>
                  <a:srgbClr val="000000"/>
                </a:solidFill>
              </a:rPr>
              <a:t>Kıyas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aşamasındaki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başarımın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artması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amacıyla</a:t>
            </a:r>
            <a:r>
              <a:rPr lang="en-US">
                <a:solidFill>
                  <a:srgbClr val="000000"/>
                </a:solidFill>
              </a:rPr>
              <a:t>                                    </a:t>
            </a:r>
            <a:r>
              <a:rPr lang="en-US" err="1">
                <a:solidFill>
                  <a:srgbClr val="000000"/>
                </a:solidFill>
              </a:rPr>
              <a:t>etiketli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fotoğraflar</a:t>
            </a:r>
            <a:r>
              <a:rPr lang="en-US">
                <a:solidFill>
                  <a:srgbClr val="000000"/>
                </a:solidFill>
              </a:rPr>
              <a:t> binary hale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kaynak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içindeki</a:t>
            </a:r>
            <a:r>
              <a:rPr lang="en-US">
                <a:solidFill>
                  <a:srgbClr val="000000"/>
                </a:solidFill>
              </a:rPr>
              <a:t>     karakter </a:t>
            </a:r>
            <a:r>
              <a:rPr lang="en-US" err="1">
                <a:solidFill>
                  <a:srgbClr val="000000"/>
                </a:solidFill>
              </a:rPr>
              <a:t>alanıyla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aynı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boyuta</a:t>
            </a:r>
            <a:r>
              <a:rPr lang="en-US">
                <a:solidFill>
                  <a:srgbClr val="000000"/>
                </a:solidFill>
              </a:rPr>
              <a:t> OpenCV yardımıyla getirilir.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3977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Kıyaslama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9528425" cy="403367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4800" err="1">
                <a:solidFill>
                  <a:srgbClr val="000000"/>
                </a:solidFill>
              </a:rPr>
              <a:t>Etiketli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karakterler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kendilerine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özgü</a:t>
            </a:r>
            <a:r>
              <a:rPr lang="en-US" sz="4800">
                <a:solidFill>
                  <a:srgbClr val="000000"/>
                </a:solidFill>
              </a:rPr>
              <a:t> </a:t>
            </a:r>
            <a:r>
              <a:rPr lang="en-US" sz="4800" err="1">
                <a:solidFill>
                  <a:srgbClr val="000000"/>
                </a:solidFill>
              </a:rPr>
              <a:t>boyutta</a:t>
            </a:r>
            <a:r>
              <a:rPr lang="en-US" sz="4800">
                <a:solidFill>
                  <a:srgbClr val="000000"/>
                </a:solidFill>
              </a:rPr>
              <a:t> binary fotoğraf olarak </a:t>
            </a:r>
            <a:r>
              <a:rPr lang="en-US" sz="4800" err="1">
                <a:solidFill>
                  <a:srgbClr val="000000"/>
                </a:solidFill>
              </a:rPr>
              <a:t>kaydedilir</a:t>
            </a:r>
            <a:r>
              <a:rPr lang="en-US" sz="480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72" y="2094055"/>
            <a:ext cx="9556124" cy="426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3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Ön İşlemler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667019"/>
            <a:ext cx="10237342" cy="46893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Tanımlama yapılmadan önce fotoğraf </a:t>
            </a:r>
            <a:r>
              <a:rPr lang="en-US" err="1">
                <a:solidFill>
                  <a:srgbClr val="000000"/>
                </a:solidFill>
              </a:rPr>
              <a:t>gri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seviyeye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dönüştürülür</a:t>
            </a:r>
            <a:r>
              <a:rPr lang="en-US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Gürültü azaltma filtreleri fotoğrafa uygulanır.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Gri </a:t>
            </a:r>
            <a:r>
              <a:rPr lang="en-US" err="1">
                <a:solidFill>
                  <a:srgbClr val="000000"/>
                </a:solidFill>
              </a:rPr>
              <a:t>seviye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ters</a:t>
            </a:r>
            <a:r>
              <a:rPr lang="en-US">
                <a:solidFill>
                  <a:srgbClr val="000000"/>
                </a:solidFill>
              </a:rPr>
              <a:t> binary hale </a:t>
            </a:r>
            <a:r>
              <a:rPr lang="en-US" err="1">
                <a:solidFill>
                  <a:srgbClr val="000000"/>
                </a:solidFill>
              </a:rPr>
              <a:t>getirilir</a:t>
            </a:r>
            <a:r>
              <a:rPr lang="en-US">
                <a:solidFill>
                  <a:srgbClr val="000000"/>
                </a:solidFill>
              </a:rPr>
              <a:t>. 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Ters binary </a:t>
            </a:r>
            <a:r>
              <a:rPr lang="en-US" err="1">
                <a:solidFill>
                  <a:srgbClr val="000000"/>
                </a:solidFill>
              </a:rPr>
              <a:t>olan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fotoğraftaki</a:t>
            </a:r>
            <a:r>
              <a:rPr lang="en-US">
                <a:solidFill>
                  <a:srgbClr val="000000"/>
                </a:solidFill>
              </a:rPr>
              <a:t> karakterler belirginleştirilir (dilation).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	</a:t>
            </a:r>
            <a:r>
              <a:rPr lang="en-US" err="1">
                <a:solidFill>
                  <a:srgbClr val="000000"/>
                </a:solidFill>
              </a:rPr>
              <a:t>Kaynak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					       Ters binary </a:t>
            </a:r>
            <a:r>
              <a:rPr lang="en-US" err="1">
                <a:solidFill>
                  <a:srgbClr val="000000"/>
                </a:solidFill>
              </a:rPr>
              <a:t>fotoğraf</a:t>
            </a:r>
            <a:r>
              <a:rPr lang="en-US">
                <a:solidFill>
                  <a:srgbClr val="000000"/>
                </a:solidFill>
              </a:rPr>
              <a:t> (dilation </a:t>
            </a:r>
            <a:r>
              <a:rPr lang="en-US" err="1">
                <a:solidFill>
                  <a:srgbClr val="000000"/>
                </a:solidFill>
              </a:rPr>
              <a:t>yapılmış</a:t>
            </a:r>
            <a:r>
              <a:rPr lang="en-US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24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300" y="3399534"/>
            <a:ext cx="6901558" cy="2230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77" b="6247"/>
          <a:stretch/>
        </p:blipFill>
        <p:spPr>
          <a:xfrm rot="10800000">
            <a:off x="985935" y="3574607"/>
            <a:ext cx="3859631" cy="130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054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Dilation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25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/>
          <a:srcRect b="53478"/>
          <a:stretch/>
        </p:blipFill>
        <p:spPr>
          <a:xfrm>
            <a:off x="6714081" y="3855375"/>
            <a:ext cx="4691089" cy="178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İçerik Yer Tutucusu 2"/>
          <p:cNvSpPr txBox="1">
            <a:spLocks/>
          </p:cNvSpPr>
          <p:nvPr/>
        </p:nvSpPr>
        <p:spPr>
          <a:xfrm>
            <a:off x="838200" y="1667019"/>
            <a:ext cx="10237342" cy="468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sp>
        <p:nvSpPr>
          <p:cNvPr id="15" name="İçerik Yer Tutucusu 2"/>
          <p:cNvSpPr txBox="1">
            <a:spLocks/>
          </p:cNvSpPr>
          <p:nvPr/>
        </p:nvSpPr>
        <p:spPr>
          <a:xfrm>
            <a:off x="977329" y="1706146"/>
            <a:ext cx="10376471" cy="46656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Dilation yapılmış fotoğraf binarye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dönüştürülür ve karakter alanı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tespiti için kontur bulma yapılır.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	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Dilation yapılmış fotoğraftaki karakterler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yanlarındaki karakterlerle beraber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yatay olarak genişletilir ve satır </a:t>
            </a:r>
            <a:r>
              <a:rPr lang="en-US" sz="2400" err="1">
                <a:solidFill>
                  <a:srgbClr val="000000"/>
                </a:solidFill>
              </a:rPr>
              <a:t>kontur</a:t>
            </a:r>
            <a:r>
              <a:rPr lang="en-US" sz="2400">
                <a:solidFill>
                  <a:srgbClr val="000000"/>
                </a:solidFill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tespitinde kullanılacak fotoğraf elde edilir.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							        Satır bölgeleri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>
              <a:solidFill>
                <a:srgbClr val="000000"/>
              </a:solidFill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 b="49508"/>
          <a:stretch/>
        </p:blipFill>
        <p:spPr>
          <a:xfrm>
            <a:off x="6518871" y="1560995"/>
            <a:ext cx="5081507" cy="176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102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Kontur(çevre çizgisi)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26</a:t>
            </a:fld>
            <a:endParaRPr lang="tr-TR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838199" y="1734390"/>
            <a:ext cx="10237342" cy="1325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Karakter kıyaslaması için kontur(çevre çizgisi) bulma metodları kullanılarak      satır ve karakter alanlarının konumları tespit edilir.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00000"/>
                </a:solidFill>
              </a:rPr>
              <a:t>Bu alanların konumları bir listeye atanır.</a:t>
            </a:r>
          </a:p>
          <a:p>
            <a:pPr marL="0" indent="0" algn="ctr">
              <a:buNone/>
            </a:pPr>
            <a:r>
              <a:rPr lang="en-US" sz="2400">
                <a:cs typeface="Consolas" panose="020B0609020204030204" pitchFamily="49" charset="0"/>
              </a:rPr>
              <a:t>Karakterler için    </a:t>
            </a:r>
            <a:r>
              <a:rPr lang="tr-TR" sz="240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sorted_ctrs</a:t>
            </a:r>
            <a:r>
              <a:rPr lang="en-US" sz="240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      </a:t>
            </a:r>
            <a:r>
              <a:rPr lang="en-US" sz="2400">
                <a:cs typeface="Consolas" panose="020B0609020204030204" pitchFamily="49" charset="0"/>
              </a:rPr>
              <a:t>ve     satırlar için   </a:t>
            </a:r>
            <a:r>
              <a:rPr lang="tr-TR" sz="2400">
                <a:solidFill>
                  <a:schemeClr val="accent5">
                    <a:lumMod val="50000"/>
                  </a:schemeClr>
                </a:solidFill>
                <a:cs typeface="Consolas" panose="020B0609020204030204" pitchFamily="49" charset="0"/>
              </a:rPr>
              <a:t>sorted_ctrs_satir</a:t>
            </a:r>
            <a:endParaRPr lang="tr-TR" sz="24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5" y="3539905"/>
            <a:ext cx="9397869" cy="2498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567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tr-TR" noProof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Kıyas Seti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27</a:t>
            </a:fld>
            <a:endParaRPr lang="tr-TR"/>
          </a:p>
        </p:txBody>
      </p:sp>
      <p:sp>
        <p:nvSpPr>
          <p:cNvPr id="9" name="İçerik Yer Tutucusu 2"/>
          <p:cNvSpPr txBox="1">
            <a:spLocks/>
          </p:cNvSpPr>
          <p:nvPr/>
        </p:nvSpPr>
        <p:spPr>
          <a:xfrm>
            <a:off x="838199" y="1734390"/>
            <a:ext cx="10237342" cy="17131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Fotoğraf ön işlemleri tamamlandıktan sonra etiketli karakter seti               programa yüklenir. Bu fotoğraf seti programda bir listede tutulur.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r-TR" sz="2400">
              <a:solidFill>
                <a:srgbClr val="000000"/>
              </a:solidFill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5" y="3009035"/>
            <a:ext cx="7131549" cy="3180867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04167" y="2504033"/>
            <a:ext cx="1039579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img_data = []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kullanılacak e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tiketli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karakterlerin fotoğraflarını tutan liste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631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90320"/>
            <a:ext cx="10408920" cy="19148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Hash fonksiyonu( özetleme fonksiyonu )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Girdi olarak verilen bilginin belirli bir haneli şifreli çıktı olarak verilmesidir.  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Bir verinin fotoğraf, video, metin belgesi farketmeksizin Hash değerini bulabilirsiniz. Projede benzerlik tespitinde image hashing kullanılmıştır.</a:t>
            </a:r>
          </a:p>
          <a:p>
            <a:pPr marL="0" indent="0">
              <a:buNone/>
            </a:pP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28</a:t>
            </a:fld>
            <a:endParaRPr lang="tr-TR"/>
          </a:p>
        </p:txBody>
      </p:sp>
      <p:pic>
        <p:nvPicPr>
          <p:cNvPr id="5123" name="Picture 3" descr="hashing image compare ile ilgili gÃ¶rsel sonuc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93992"/>
            <a:ext cx="8275320" cy="246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38200" y="3496564"/>
            <a:ext cx="1097708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hash0=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imagehash.average_hash(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”fotograf”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 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değerini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hesaplayan ve bunu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sh0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atayan kod</a:t>
            </a:r>
            <a:endParaRPr lang="tr-TR" sz="3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380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29</a:t>
            </a:fld>
            <a:endParaRPr lang="tr-TR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10951" y="2239964"/>
            <a:ext cx="4339647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hash0=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imagehash.average_hash(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tr-TR" sz="3200">
              <a:latin typeface="Arial" panose="020B060402020202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52" y="1479641"/>
            <a:ext cx="5063468" cy="4942909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90320"/>
            <a:ext cx="10408920" cy="4766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Hash fonksiyonu( özetleme fonksiyonu ) 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fotograf.jpg için 8x8 lik boyutta 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64 bitlik hash değeri oluşturulur.</a:t>
            </a:r>
          </a:p>
          <a:p>
            <a:pPr marL="0" indent="0">
              <a:buNone/>
            </a:pPr>
            <a:r>
              <a:rPr lang="en-US" sz="2400"/>
              <a:t>h</a:t>
            </a:r>
            <a:r>
              <a:rPr lang="tr-TR" sz="2400"/>
              <a:t>ash</a:t>
            </a:r>
            <a:r>
              <a:rPr lang="en-US" sz="2400"/>
              <a:t>0</a:t>
            </a:r>
            <a:r>
              <a:rPr lang="tr-TR" sz="2400"/>
              <a:t>:</a:t>
            </a:r>
            <a:r>
              <a:rPr lang="en-US" sz="2400"/>
              <a:t> </a:t>
            </a:r>
            <a:r>
              <a:rPr lang="tr-TR" sz="2000"/>
              <a:t>00000000000100000000000000100000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               </a:t>
            </a:r>
            <a:r>
              <a:rPr lang="tr-TR" sz="2000"/>
              <a:t>01000010100001101111111111111110</a:t>
            </a: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</a:rPr>
              <a:t>İki fotoğraf arasındaki kıyaslama hash değerleri </a:t>
            </a:r>
          </a:p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</a:rPr>
              <a:t>karşılaştıralarak yapılır.</a:t>
            </a:r>
            <a:endParaRPr lang="tr-TR" sz="3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95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10000"/>
              </a:lnSpc>
            </a:pPr>
            <a:r>
              <a:rPr lang="tr-TR"/>
              <a:t>Daha kolay öğrenilir.</a:t>
            </a:r>
          </a:p>
          <a:p>
            <a:pPr fontAlgn="base"/>
            <a:r>
              <a:rPr lang="tr-TR"/>
              <a:t>Program geliştirme sürecini kısaltır.</a:t>
            </a:r>
          </a:p>
          <a:p>
            <a:pPr fontAlgn="base"/>
            <a:r>
              <a:rPr lang="en-US"/>
              <a:t>C </a:t>
            </a:r>
            <a:r>
              <a:rPr lang="en-US" err="1"/>
              <a:t>ve</a:t>
            </a:r>
            <a:r>
              <a:rPr lang="en-US"/>
              <a:t> C++ </a:t>
            </a:r>
            <a:r>
              <a:rPr lang="en-US" err="1"/>
              <a:t>aksine</a:t>
            </a:r>
            <a:r>
              <a:rPr lang="en-US"/>
              <a:t> </a:t>
            </a:r>
            <a:r>
              <a:rPr lang="en-US" err="1"/>
              <a:t>ek</a:t>
            </a:r>
            <a:r>
              <a:rPr lang="en-US"/>
              <a:t> </a:t>
            </a:r>
            <a:r>
              <a:rPr lang="tr-TR"/>
              <a:t>bir derleyici</a:t>
            </a:r>
            <a:r>
              <a:rPr lang="en-US"/>
              <a:t>ye</a:t>
            </a:r>
            <a:r>
              <a:rPr lang="tr-TR"/>
              <a:t> </a:t>
            </a:r>
            <a:r>
              <a:rPr lang="tr-TR" err="1"/>
              <a:t>ihtiya</a:t>
            </a:r>
            <a:r>
              <a:rPr lang="en-US"/>
              <a:t>ç</a:t>
            </a:r>
            <a:r>
              <a:rPr lang="tr-TR"/>
              <a:t> duymaz.</a:t>
            </a:r>
          </a:p>
          <a:p>
            <a:pPr fontAlgn="base"/>
            <a:r>
              <a:rPr lang="en-US"/>
              <a:t>D</a:t>
            </a:r>
            <a:r>
              <a:rPr lang="tr-TR"/>
              <a:t>aha okunaklı</a:t>
            </a:r>
            <a:r>
              <a:rPr lang="en-US"/>
              <a:t> </a:t>
            </a:r>
            <a:r>
              <a:rPr lang="en-US" err="1"/>
              <a:t>ve</a:t>
            </a:r>
            <a:r>
              <a:rPr lang="en-US"/>
              <a:t> g</a:t>
            </a:r>
            <a:r>
              <a:rPr lang="tr-TR"/>
              <a:t>irintilere dayalı basit sözdizimi</a:t>
            </a:r>
            <a:r>
              <a:rPr lang="en-US"/>
              <a:t> </a:t>
            </a:r>
            <a:r>
              <a:rPr lang="en-US" err="1"/>
              <a:t>vardır</a:t>
            </a:r>
            <a:r>
              <a:rPr lang="en-US"/>
              <a:t>.</a:t>
            </a:r>
            <a:endParaRPr lang="en-US" b="1"/>
          </a:p>
          <a:p>
            <a:pPr marL="0" indent="0" algn="ctr">
              <a:buNone/>
            </a:pPr>
            <a:r>
              <a:rPr lang="en-US" b="1" i="1"/>
              <a:t>Python </a:t>
            </a:r>
            <a:r>
              <a:rPr lang="en-US" b="1" i="1" err="1"/>
              <a:t>ile</a:t>
            </a:r>
            <a:r>
              <a:rPr lang="en-US" b="1" i="1"/>
              <a:t> </a:t>
            </a:r>
            <a:r>
              <a:rPr lang="en-US" b="1" i="1" err="1"/>
              <a:t>geliştirilenler</a:t>
            </a:r>
            <a:r>
              <a:rPr lang="en-US" b="1" i="1"/>
              <a:t>:</a:t>
            </a:r>
            <a:endParaRPr lang="tr-TR" b="1" i="1"/>
          </a:p>
          <a:p>
            <a:pPr marL="0" indent="0" algn="ctr">
              <a:buNone/>
            </a:pPr>
            <a:r>
              <a:rPr lang="tr-TR" b="1">
                <a:solidFill>
                  <a:srgbClr val="C00000"/>
                </a:solidFill>
              </a:rPr>
              <a:t>Battlefield 2 (Oyun)</a:t>
            </a:r>
            <a:r>
              <a:rPr lang="en-US" b="1">
                <a:solidFill>
                  <a:srgbClr val="C00000"/>
                </a:solidFill>
              </a:rPr>
              <a:t> – </a:t>
            </a:r>
            <a:r>
              <a:rPr lang="tr-TR" b="1" err="1">
                <a:solidFill>
                  <a:srgbClr val="C00000"/>
                </a:solidFill>
              </a:rPr>
              <a:t>Civilization</a:t>
            </a:r>
            <a:r>
              <a:rPr lang="tr-TR" b="1">
                <a:solidFill>
                  <a:srgbClr val="C00000"/>
                </a:solidFill>
              </a:rPr>
              <a:t> IV ( Oyun)</a:t>
            </a:r>
            <a:r>
              <a:rPr lang="en-US" b="1">
                <a:solidFill>
                  <a:srgbClr val="C00000"/>
                </a:solidFill>
              </a:rPr>
              <a:t> – World of Tanks(</a:t>
            </a:r>
            <a:r>
              <a:rPr lang="en-US" b="1" err="1">
                <a:solidFill>
                  <a:srgbClr val="C00000"/>
                </a:solidFill>
              </a:rPr>
              <a:t>Oyun</a:t>
            </a:r>
            <a:r>
              <a:rPr lang="en-US" b="1">
                <a:solidFill>
                  <a:srgbClr val="C00000"/>
                </a:solidFill>
              </a:rPr>
              <a:t>) </a:t>
            </a:r>
          </a:p>
          <a:p>
            <a:pPr marL="0" indent="0" algn="ctr">
              <a:buNone/>
            </a:pPr>
            <a:r>
              <a:rPr lang="tr-TR" b="1" err="1">
                <a:solidFill>
                  <a:schemeClr val="accent1">
                    <a:lumMod val="75000"/>
                  </a:schemeClr>
                </a:solidFill>
              </a:rPr>
              <a:t>Dropbox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>
                <a:solidFill>
                  <a:schemeClr val="accent1">
                    <a:lumMod val="75000"/>
                  </a:schemeClr>
                </a:solidFill>
              </a:rPr>
              <a:t>Pinterest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 err="1">
                <a:solidFill>
                  <a:schemeClr val="accent1">
                    <a:lumMod val="75000"/>
                  </a:schemeClr>
                </a:solidFill>
              </a:rPr>
              <a:t>Reddit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 –  </a:t>
            </a:r>
            <a:r>
              <a:rPr lang="tr-TR" b="1">
                <a:solidFill>
                  <a:schemeClr val="accent1">
                    <a:lumMod val="75000"/>
                  </a:schemeClr>
                </a:solidFill>
              </a:rPr>
              <a:t>Blender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0" indent="0" algn="ctr">
              <a:buNone/>
            </a:pPr>
            <a:r>
              <a:rPr lang="tr-TR" b="1" err="1">
                <a:solidFill>
                  <a:srgbClr val="7030A0"/>
                </a:solidFill>
              </a:rPr>
              <a:t>Inkscape</a:t>
            </a:r>
            <a:r>
              <a:rPr lang="en-US" b="1">
                <a:solidFill>
                  <a:srgbClr val="7030A0"/>
                </a:solidFill>
              </a:rPr>
              <a:t>  – </a:t>
            </a:r>
            <a:r>
              <a:rPr lang="en-US" b="1" err="1">
                <a:solidFill>
                  <a:srgbClr val="7030A0"/>
                </a:solidFill>
              </a:rPr>
              <a:t>Udemy</a:t>
            </a:r>
            <a:r>
              <a:rPr lang="en-US" b="1">
                <a:solidFill>
                  <a:srgbClr val="7030A0"/>
                </a:solidFill>
              </a:rPr>
              <a:t> –  </a:t>
            </a:r>
            <a:r>
              <a:rPr lang="tr-TR" b="1" err="1">
                <a:solidFill>
                  <a:srgbClr val="7030A0"/>
                </a:solidFill>
              </a:rPr>
              <a:t>Instagram</a:t>
            </a:r>
            <a:r>
              <a:rPr lang="en-US" b="1">
                <a:solidFill>
                  <a:srgbClr val="7030A0"/>
                </a:solidFill>
              </a:rPr>
              <a:t> </a:t>
            </a:r>
            <a:endParaRPr lang="tr-TR" b="1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b="1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08" y="1870075"/>
            <a:ext cx="1406392" cy="17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21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Hashing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73459"/>
            <a:ext cx="10175342" cy="11576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err="1">
                <a:solidFill>
                  <a:srgbClr val="000000"/>
                </a:solidFill>
              </a:rPr>
              <a:t>Kaynak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 err="1">
                <a:solidFill>
                  <a:srgbClr val="000000"/>
                </a:solidFill>
              </a:rPr>
              <a:t>fotoğraf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lang="en-US" sz="2400" err="1">
                <a:solidFill>
                  <a:srgbClr val="000000"/>
                </a:solidFill>
              </a:rPr>
              <a:t>içindeki</a:t>
            </a:r>
            <a:r>
              <a:rPr lang="en-US" sz="2400">
                <a:solidFill>
                  <a:srgbClr val="000000"/>
                </a:solidFill>
              </a:rPr>
              <a:t> karakter alanları kırpılır.</a:t>
            </a:r>
          </a:p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 Ardından etiketli </a:t>
            </a:r>
            <a:r>
              <a:rPr lang="en-US" sz="2400" err="1">
                <a:solidFill>
                  <a:srgbClr val="000000"/>
                </a:solidFill>
              </a:rPr>
              <a:t>karakter</a:t>
            </a:r>
            <a:r>
              <a:rPr lang="en-US" sz="2400">
                <a:solidFill>
                  <a:srgbClr val="000000"/>
                </a:solidFill>
              </a:rPr>
              <a:t> fotoğraflarıyla(</a:t>
            </a:r>
            <a:r>
              <a:rPr lang="tr-TR" sz="2400">
                <a:solidFill>
                  <a:srgbClr val="000000"/>
                </a:solidFill>
                <a:cs typeface="Consolas" panose="020B0609020204030204" pitchFamily="49" charset="0"/>
              </a:rPr>
              <a:t>img_data</a:t>
            </a:r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 listesindekilerle</a:t>
            </a:r>
            <a:r>
              <a:rPr lang="en-US" sz="2400">
                <a:solidFill>
                  <a:srgbClr val="000000"/>
                </a:solidFill>
              </a:rPr>
              <a:t>) </a:t>
            </a:r>
            <a:r>
              <a:rPr lang="en-US" sz="2400" err="1">
                <a:solidFill>
                  <a:srgbClr val="000000"/>
                </a:solidFill>
              </a:rPr>
              <a:t>kıyaslanır</a:t>
            </a:r>
            <a:r>
              <a:rPr lang="en-US" sz="2400">
                <a:solidFill>
                  <a:srgbClr val="000000"/>
                </a:solidFill>
              </a:rPr>
              <a:t>.</a:t>
            </a:r>
            <a:endParaRPr lang="tr-TR" sz="2400">
              <a:solidFill>
                <a:srgbClr val="00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30</a:t>
            </a:fld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4"/>
          <a:stretch/>
        </p:blipFill>
        <p:spPr>
          <a:xfrm rot="10800000">
            <a:off x="1633841" y="3942379"/>
            <a:ext cx="3859631" cy="173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40579" t="11344" r="33710" b="22378"/>
          <a:stretch/>
        </p:blipFill>
        <p:spPr>
          <a:xfrm>
            <a:off x="1633841" y="2736366"/>
            <a:ext cx="217877" cy="84245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Resim 14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3023" t="18931" r="24267" b="16716"/>
          <a:stretch/>
        </p:blipFill>
        <p:spPr>
          <a:xfrm>
            <a:off x="2374366" y="2710923"/>
            <a:ext cx="338098" cy="86789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Resim 15"/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4425" t="15462" r="5231" b="18583"/>
          <a:stretch/>
        </p:blipFill>
        <p:spPr>
          <a:xfrm>
            <a:off x="3012275" y="2736366"/>
            <a:ext cx="683746" cy="84192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Düz Ok Bağlayıcısı 17"/>
          <p:cNvCxnSpPr>
            <a:endCxn id="14" idx="2"/>
          </p:cNvCxnSpPr>
          <p:nvPr/>
        </p:nvCxnSpPr>
        <p:spPr>
          <a:xfrm flipH="1" flipV="1">
            <a:off x="1742780" y="3578822"/>
            <a:ext cx="201281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/>
          <p:cNvCxnSpPr>
            <a:endCxn id="15" idx="2"/>
          </p:cNvCxnSpPr>
          <p:nvPr/>
        </p:nvCxnSpPr>
        <p:spPr>
          <a:xfrm flipV="1">
            <a:off x="2162348" y="3578822"/>
            <a:ext cx="381067" cy="8548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Ok Bağlayıcısı 21"/>
          <p:cNvCxnSpPr>
            <a:endCxn id="16" idx="2"/>
          </p:cNvCxnSpPr>
          <p:nvPr/>
        </p:nvCxnSpPr>
        <p:spPr>
          <a:xfrm flipV="1">
            <a:off x="2352881" y="3578293"/>
            <a:ext cx="1001267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Resim 24"/>
          <p:cNvPicPr>
            <a:picLocks noChangeAspect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3152" t="15468" r="16377" b="8657"/>
          <a:stretch/>
        </p:blipFill>
        <p:spPr>
          <a:xfrm>
            <a:off x="3995832" y="2736366"/>
            <a:ext cx="723194" cy="8759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26" name="Düz Ok Bağlayıcısı 25"/>
          <p:cNvCxnSpPr>
            <a:endCxn id="25" idx="2"/>
          </p:cNvCxnSpPr>
          <p:nvPr/>
        </p:nvCxnSpPr>
        <p:spPr>
          <a:xfrm flipV="1">
            <a:off x="2611809" y="3612347"/>
            <a:ext cx="1745620" cy="855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Resim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41" y="2494617"/>
            <a:ext cx="4542101" cy="202590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Sol Sağ Ok 28"/>
          <p:cNvSpPr/>
          <p:nvPr/>
        </p:nvSpPr>
        <p:spPr>
          <a:xfrm>
            <a:off x="4814056" y="2949577"/>
            <a:ext cx="1576712" cy="390589"/>
          </a:xfrm>
          <a:prstGeom prst="left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İçerik Yer Tutucusu 2"/>
          <p:cNvSpPr txBox="1">
            <a:spLocks/>
          </p:cNvSpPr>
          <p:nvPr/>
        </p:nvSpPr>
        <p:spPr>
          <a:xfrm>
            <a:off x="5758001" y="4610803"/>
            <a:ext cx="5650117" cy="16821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err="1">
                <a:solidFill>
                  <a:srgbClr val="000000"/>
                </a:solidFill>
              </a:rPr>
              <a:t>Soldaki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kaynak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fotoğrafın</a:t>
            </a:r>
            <a:r>
              <a:rPr lang="en-US" sz="2000">
                <a:solidFill>
                  <a:srgbClr val="000000"/>
                </a:solidFill>
              </a:rPr>
              <a:t> her karakterinin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hash değeri </a:t>
            </a:r>
            <a:r>
              <a:rPr lang="tr-TR" sz="2000">
                <a:solidFill>
                  <a:srgbClr val="0070C0"/>
                </a:solidFill>
                <a:cs typeface="Consolas" panose="020B0609020204030204" pitchFamily="49" charset="0"/>
              </a:rPr>
              <a:t>img_data</a:t>
            </a:r>
            <a:r>
              <a:rPr lang="en-US" sz="2000">
                <a:solidFill>
                  <a:srgbClr val="0070C0"/>
                </a:solidFill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listesindeki fotoğrafların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hash değerleriyle</a:t>
            </a:r>
            <a:r>
              <a:rPr lang="tr-TR" sz="2000">
                <a:solidFill>
                  <a:srgbClr val="000000"/>
                </a:solidFill>
                <a:cs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kıyaslanır.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En </a:t>
            </a:r>
            <a:r>
              <a:rPr lang="en-US" sz="2000" err="1">
                <a:solidFill>
                  <a:srgbClr val="000000"/>
                </a:solidFill>
              </a:rPr>
              <a:t>çok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uyuşma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sağlayan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kıyaslama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en-US" sz="2000" err="1">
                <a:solidFill>
                  <a:srgbClr val="000000"/>
                </a:solidFill>
              </a:rPr>
              <a:t>karakteri</a:t>
            </a:r>
            <a:r>
              <a:rPr lang="en-US" sz="2000">
                <a:solidFill>
                  <a:srgbClr val="000000"/>
                </a:solidFill>
              </a:rPr>
              <a:t> </a:t>
            </a:r>
            <a:r>
              <a:rPr lang="tr-TR" sz="2000">
                <a:solidFill>
                  <a:srgbClr val="0070C0"/>
                </a:solidFill>
                <a:cs typeface="Consolas" panose="020B0609020204030204" pitchFamily="49" charset="0"/>
              </a:rPr>
              <a:t>karakter</a:t>
            </a:r>
            <a:r>
              <a:rPr lang="en-US" sz="2000">
                <a:solidFill>
                  <a:srgbClr val="0070C0"/>
                </a:solidFill>
                <a:cs typeface="Consolas" panose="020B0609020204030204" pitchFamily="49" charset="0"/>
              </a:rPr>
              <a:t>=[] </a:t>
            </a:r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listesine eklenir. </a:t>
            </a:r>
            <a:endParaRPr lang="tr-TR" sz="2000"/>
          </a:p>
        </p:txBody>
      </p:sp>
    </p:spTree>
    <p:extLst>
      <p:ext uri="{BB962C8B-B14F-4D97-AF65-F5344CB8AC3E}">
        <p14:creationId xmlns:p14="http://schemas.microsoft.com/office/powerpoint/2010/main" val="873095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– Boşluk tespiti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31</a:t>
            </a:fld>
            <a:endParaRPr lang="tr-TR"/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>
          <a:xfrm>
            <a:off x="838200" y="1477665"/>
            <a:ext cx="10515600" cy="376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Fotoğraf içindeki bütün karakterlerin tahmini yapılır ve tahminler fotoğraftaki konumlarıyla beraber sırasız olarak listelerde tutulmuş olur.</a:t>
            </a:r>
          </a:p>
          <a:p>
            <a:pPr marL="0" indent="0">
              <a:buNone/>
            </a:pPr>
            <a:r>
              <a:rPr lang="en-US"/>
              <a:t>Bu tahmin listesinin içindeki karakterlerin konumlarından, ilk satırın konumu içinde kalabilecek olanlar çıktı olarak verilir.</a:t>
            </a:r>
          </a:p>
          <a:p>
            <a:pPr marL="0" indent="0">
              <a:buNone/>
            </a:pPr>
            <a:r>
              <a:rPr lang="en-US"/>
              <a:t>İkinci tahmin edilen karakterle ilk karakter arasındaki uzaklık farkı yüksek ise boşluk karakteri çıktı olarak verilir. Satır sonu konumuna kadar karakter tahmini çıktısı ve boşluk kontrolü yapılarak devam edilir.</a:t>
            </a:r>
          </a:p>
          <a:p>
            <a:pPr marL="0" indent="0">
              <a:buNone/>
            </a:pPr>
            <a:r>
              <a:rPr lang="en-US"/>
              <a:t>Her satır için bu kontroller sağlanır.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/>
          <a:srcRect t="11804" b="52644"/>
          <a:stretch/>
        </p:blipFill>
        <p:spPr>
          <a:xfrm>
            <a:off x="1404418" y="5160806"/>
            <a:ext cx="9383163" cy="94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ol Köşeli Ayraç 2"/>
          <p:cNvSpPr/>
          <p:nvPr/>
        </p:nvSpPr>
        <p:spPr>
          <a:xfrm rot="16200000">
            <a:off x="4218305" y="5396068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Sol Köşeli Ayraç 7"/>
          <p:cNvSpPr/>
          <p:nvPr/>
        </p:nvSpPr>
        <p:spPr>
          <a:xfrm rot="16200000">
            <a:off x="6923783" y="5332079"/>
            <a:ext cx="254316" cy="1412751"/>
          </a:xfrm>
          <a:prstGeom prst="leftBracket">
            <a:avLst>
              <a:gd name="adj" fmla="val 5349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4157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Python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Uygulaması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- Çıktı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32</a:t>
            </a:fld>
            <a:endParaRPr lang="tr-TR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430" y="3199178"/>
            <a:ext cx="8007036" cy="169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 rotWithShape="1">
          <a:blip r:embed="rId3"/>
          <a:srcRect r="7787"/>
          <a:stretch/>
        </p:blipFill>
        <p:spPr>
          <a:xfrm>
            <a:off x="4195136" y="5055955"/>
            <a:ext cx="2683623" cy="1300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Metin kutusu 11"/>
          <p:cNvSpPr txBox="1"/>
          <p:nvPr/>
        </p:nvSpPr>
        <p:spPr>
          <a:xfrm>
            <a:off x="838200" y="1690688"/>
            <a:ext cx="9397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Karakterlerin çıktıları txt içerisine yazılır.</a:t>
            </a:r>
          </a:p>
          <a:p>
            <a:r>
              <a:rPr lang="en-US" sz="2400"/>
              <a:t>Program sonucunda kontur seçim alanları dikdörtgen ile işaretlenir.</a:t>
            </a:r>
          </a:p>
          <a:p>
            <a:r>
              <a:rPr lang="en-US" sz="2400"/>
              <a:t>Tahmin edilen karakterler fotoğrafta da bulunur.</a:t>
            </a:r>
            <a:endParaRPr lang="tr-TR" sz="2400"/>
          </a:p>
        </p:txBody>
      </p:sp>
    </p:spTree>
    <p:extLst>
      <p:ext uri="{BB962C8B-B14F-4D97-AF65-F5344CB8AC3E}">
        <p14:creationId xmlns:p14="http://schemas.microsoft.com/office/powerpoint/2010/main" val="3595342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- Kütüphaneler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</a:rPr>
              <a:t>Kullandığımız </a:t>
            </a:r>
            <a:r>
              <a:rPr lang="en-US" err="1">
                <a:solidFill>
                  <a:srgbClr val="000000"/>
                </a:solidFill>
              </a:rPr>
              <a:t>kütüphaneler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 err="1">
                <a:solidFill>
                  <a:srgbClr val="000000"/>
                </a:solidFill>
              </a:rPr>
              <a:t>ve</a:t>
            </a:r>
            <a:r>
              <a:rPr lang="en-US">
                <a:solidFill>
                  <a:srgbClr val="000000"/>
                </a:solidFill>
              </a:rPr>
              <a:t> görevleri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33</a:t>
            </a:fld>
            <a:endParaRPr lang="tr-T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8200" y="2970242"/>
            <a:ext cx="1091319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 </a:t>
            </a: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okumak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kaydetme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göstermek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boyutlandırmak için</a:t>
            </a:r>
            <a:b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PIL</a:t>
            </a:r>
            <a:b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numpy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sz="16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 matrise çevirme, çok boyutlu matris işlemleri vs. görevler için</a:t>
            </a:r>
            <a:b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6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OpenCV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görüntü işleme kütüphanesi programa dahil ediliyor</a:t>
            </a:r>
            <a:b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konumlarıyla işlem yapabileceğimiz kütüphane</a:t>
            </a:r>
            <a:b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ve klasör yönetimi modülü</a:t>
            </a:r>
            <a:b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imagehash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6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hashing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ile fotoğraf benzerliği kontrol kütüphanesi</a:t>
            </a:r>
            <a:b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kumimoji="0" lang="tr-TR" sz="16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Dizi işlemleri kütüphanesi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90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– Global Değişkenler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34</a:t>
            </a:fld>
            <a:endParaRPr lang="tr-T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690688"/>
            <a:ext cx="10206519" cy="489364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img_data = []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kullanılacak eğitim karakterlerin fotoğraflarını tutan liste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TahminEtiket = []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kıyaslamada kullanılacak eğitim karakterlerin etiketlerini tutan liste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=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tahmin oranlarını tutan dizi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tahmin_oran = arr.array(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'f'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 arası boşluk kontrolü için konum farklarını tutan dizi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bosluk_fark = arr.array(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'i'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0.indis satırın y konumunu     1.indis satırın yüksekliğini tutar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satir_sonu_konum = arr.array(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'i'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 = []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karakterlerin sırasız olarak tutulduğu dizi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Aşağıdaki diziler ise karakter dizisindeki tahmin karakterlerinin konumlarını tutar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karakter_konum_y = []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 konumu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karakter_konum_x = []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x konumu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karakter_konum_w = []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taban genişliği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karakter_konum_h = []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karakterin yüksekliği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63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Ana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Şeması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35</a:t>
            </a:fld>
            <a:endParaRPr lang="tr-TR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8200" y="1598356"/>
            <a:ext cx="10896600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2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tr-TR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tr-TR" sz="12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kumimoji="0" lang="tr-TR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ve çıktı belgesi varsa karakter tanımlama başlıyor.</a:t>
            </a: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tanımlama başlıyor..."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fotograf_oku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</a:t>
            </a:r>
            <a:r>
              <a:rPr kumimoji="0" lang="en-US" sz="12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unduktan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sonra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</a:t>
            </a:r>
            <a:r>
              <a:rPr lang="tr-TR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değişken</a:t>
            </a:r>
            <a:r>
              <a:rPr lang="en-US" sz="1200" i="1" err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ine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aktarıldı</a:t>
            </a: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img_dilation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satir_konum_dilation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fotograf_onislem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ön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işleme alınıyor</a:t>
            </a: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sorted_ctrs_konum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kontur_bul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 tahmin alanları ve satır alanları kontur tespitiyle bulunuyor</a:t>
            </a: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kiyas_fotolari_yukle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için kıyaslanacak fotoğraflar 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listeye aktarılır</a:t>
            </a:r>
            <a:r>
              <a:rPr kumimoji="0" lang="en-US" sz="1200" b="0" i="1" u="none" strike="noStrike" cap="none" normalizeH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ve kıyas liste boyutu bulunur</a:t>
            </a: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Fotoğraftaki karakterle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listedeki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karakterlerle kıyaslan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ıyor ve tahminler listeye</a:t>
            </a:r>
            <a:r>
              <a:rPr kumimoji="0" lang="en-US" sz="1200" b="0" i="1" u="none" strike="noStrike" cap="none" normalizeH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aktarılır</a:t>
            </a: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Satırlar ve karakterler arasındaki boşlukları bul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unuyor</a:t>
            </a: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200" b="1" i="0" u="none" strike="noStrike" cap="none" normalizeH="0" baseline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</a:t>
            </a:r>
            <a:r>
              <a:rPr kumimoji="0" 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2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ocr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yapılan fotoğraf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pencerede</a:t>
            </a:r>
            <a:r>
              <a:rPr kumimoji="0" lang="en-US" sz="1200" b="0" i="1" u="none" strike="noStrike" cap="none" normalizeH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gösteriliyor</a:t>
            </a:r>
            <a:endParaRPr kumimoji="0" lang="en-US" sz="12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os.startfile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r'output.txt'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tr-TR" sz="12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Ocr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sonucu </a:t>
            </a:r>
            <a:r>
              <a:rPr kumimoji="0" lang="tr-TR" sz="1200" b="0" i="1" u="none" strike="noStrike" cap="none" normalizeH="0" baseline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Notepad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ile açılıyor</a:t>
            </a: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cv2.waitKey(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Pencerelerin kapatılma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sı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için tuşa basılmasını bekleniyor</a:t>
            </a: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</a:t>
            </a:r>
            <a:r>
              <a:rPr lang="en-US" sz="12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veya çıktı belgesi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bulunam</a:t>
            </a:r>
            <a:r>
              <a:rPr kumimoji="0" 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am</a:t>
            </a: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ışsa uygulama sonlandırılır.</a:t>
            </a:r>
            <a:b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200" b="0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exit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tr-T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028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36</a:t>
            </a:fld>
            <a:endParaRPr lang="tr-T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2329586"/>
            <a:ext cx="10515600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fotograf_kontrol():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Fotoğrafın var olup olmadığı kontrolü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"img.jpg"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kontrolü yapıldı. Fotoğraf bulundu."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Fotoğraf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bulursa 1 değeri dönecek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"Fotoğraf bulunamadı!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Fotoğraf uygulama klasöründe değil !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 sonlandırılıyor..."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kumimoji="0" 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838199" y="1799830"/>
            <a:ext cx="9401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Fotoğrafın istenilen konumda olup olmadığını kontrol eden fonksiyon. </a:t>
            </a:r>
          </a:p>
          <a:p>
            <a:endParaRPr lang="tr-TR" sz="240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1410" y="4287280"/>
            <a:ext cx="10529180" cy="252376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karakter_belge_kontrol():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Çıktı txt dosyası kontrolü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(os.path.isfile(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"output.txt"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txt varsa 1 değeri dönecek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karakter_belge =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'output.txt'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'w'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txtnin boş olması gerekli</a:t>
            </a:r>
            <a:r>
              <a:rPr kumimoji="0" 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(w üzerine yazar)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karakter_belge.write(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dosya içini boşalttık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"Çıktı belgesi yok!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output.txt bulunamdı!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en-US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sonlandırılıyor..."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838198" y="405644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Çıktı belgesinin var olup olmadığını kontrol eden fonksiyon. 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5" y="4018074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8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37</a:t>
            </a:fld>
            <a:endParaRPr lang="tr-TR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38197" y="1677525"/>
            <a:ext cx="11130483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fotograf_oku():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okuma fonksiyonu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cv2.imread(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'img.jpg'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Fotoğraf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image değişkenine aktarılıyor 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width = image.shape[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Başarıyla okunulan fotoğraf boyutları okunuyor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height = image.shape[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dim = (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width,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* height)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Ocr işlemine alınacak fotoğraf </a:t>
            </a:r>
            <a:r>
              <a:rPr kumimoji="0" 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gerekirse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boyutu iki katına çıkarılacak.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(width + height) &lt;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1280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Fotoğraf boyutu küçükse karakter tanımlama için uygun boyuta getiriliyor.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 = cv2.resize(image, dim,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interpolation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=cv2.INTER_AREA)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endParaRPr kumimoji="0" 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38197" y="4729771"/>
            <a:ext cx="7867461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fotograf_goster(Image, Baslik):</a:t>
            </a:r>
            <a:b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window_title = </a:t>
            </a: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"{}"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.format(Baslik)</a:t>
            </a:r>
            <a:b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cv2.imshow(window_title, Image)</a:t>
            </a:r>
            <a:endParaRPr kumimoji="0" lang="tr-T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Düz Bağlayıcı 7"/>
          <p:cNvCxnSpPr/>
          <p:nvPr/>
        </p:nvCxnSpPr>
        <p:spPr>
          <a:xfrm>
            <a:off x="0" y="4246672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kdörtgen 9"/>
          <p:cNvSpPr/>
          <p:nvPr/>
        </p:nvSpPr>
        <p:spPr>
          <a:xfrm>
            <a:off x="838197" y="4338871"/>
            <a:ext cx="9989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>
                <a:solidFill>
                  <a:srgbClr val="000000"/>
                </a:solidFill>
                <a:cs typeface="Consolas" panose="020B0609020204030204" pitchFamily="49" charset="0"/>
              </a:rPr>
              <a:t>Parametre olarak gelen fotoğrafı ve açıklamayı yeni pencere içerisinde gösteren fonksiyon. 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728048" y="1267396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Ocr uygulancak fotoğrafın okunmasını sağlayan fonksiyon. </a:t>
            </a:r>
          </a:p>
        </p:txBody>
      </p:sp>
    </p:spTree>
    <p:extLst>
      <p:ext uri="{BB962C8B-B14F-4D97-AF65-F5344CB8AC3E}">
        <p14:creationId xmlns:p14="http://schemas.microsoft.com/office/powerpoint/2010/main" val="1560451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38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14400" y="1446414"/>
            <a:ext cx="10049347" cy="52014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fotograf_onislem():</a:t>
            </a:r>
            <a:b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Grayscale (Gri seviye dönüştürme)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gray = cv2.cvtColor(image, cv2.COLOR_BGR2GRAY)</a:t>
            </a:r>
            <a:b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image fotoğrafı gri seviyeye dönüştürülüp gray deği</a:t>
            </a:r>
            <a:r>
              <a:rPr kumimoji="0" lang="en-US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ş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kenine aktarılır.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Binary (Siyah-beyaz fotoğraf dönüşümü)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12</a:t>
            </a:r>
            <a:r>
              <a:rPr kumimoji="0" lang="en-US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gri seviyenin binarye dönüştüğü eşik değer.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3</a:t>
            </a:r>
            <a:r>
              <a:rPr kumimoji="0" lang="en-US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blockSize:kaç boyutlu filtre ile her pikselin komşusuna bakılıp yeni piksel değeri atanacğını beli</a:t>
            </a:r>
            <a:r>
              <a:rPr kumimoji="0" lang="en-US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leyen filtre boyutu.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binary = cv2.adaptiveThreshold(gray,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cv2.ADAPTIVE_THRESH_GAUSSIAN_C, cv2.THRESH_BINARY_INV,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125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gray fotoğrafı ikili fotoğrafa dönüştürülüp binary değişkenine aktarılıyor.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(Karakter gövde belirginleştirme)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kernel = np.ones((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nesneyi 2px dikey ve </a:t>
            </a:r>
            <a:r>
              <a:rPr kumimoji="0" lang="en-US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px yatay genişlet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img_dilation = cv2.dilate(binary, kernel,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Dilation (Karakter gövde belirginleştirme) Satır tespit etmek için karakterler yatay genişletilecek.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kernel = np.ones((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250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np.uint8)  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siyah zemin üzerindeki nesneyi 1px dikey ve 250px yatay genişlet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satir_konum_dilation = cv2.dilate(binary, kernel,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iterations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binary fotoğrafa bir kez genişletmeyi uygular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cv2.imwrite(</a:t>
            </a:r>
            <a:r>
              <a:rPr kumimoji="0" lang="tr-TR" sz="11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"dilation.png"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cv2.bitwise_not(img_dilation))  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hashing işlemi için fotoğraf rengi tersleniyor.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 = Image.open(</a:t>
            </a:r>
            <a:r>
              <a:rPr kumimoji="0" lang="tr-TR" sz="11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"dilation.png"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b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fotograf_goster(img_dilation, </a:t>
            </a:r>
            <a:r>
              <a:rPr kumimoji="0" lang="tr-TR" sz="11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 Yayma"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Karakterlerin genişletilmiş hali</a:t>
            </a:r>
            <a:r>
              <a:rPr kumimoji="0" lang="en-US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ni pencerede göster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fotograf_goster(satir_konum_dilation, </a:t>
            </a:r>
            <a:r>
              <a:rPr kumimoji="0" lang="tr-TR" sz="11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"SATIR ALANLARI"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Satırların belirginleşmiş hali</a:t>
            </a:r>
            <a:r>
              <a:rPr kumimoji="0" lang="en-US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ni </a:t>
            </a:r>
            <a:r>
              <a:rPr lang="en-US" sz="11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pencerede göster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1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image_invert_dilation, img_dilation, satir_konum_dilation  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en-US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Global değişkenler</a:t>
            </a:r>
            <a: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geri döndürülüyor</a:t>
            </a:r>
            <a:br>
              <a:rPr kumimoji="0" lang="tr-TR" sz="11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914400" y="1276235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 ön işlem fonksiyonu. </a:t>
            </a:r>
          </a:p>
        </p:txBody>
      </p:sp>
    </p:spTree>
    <p:extLst>
      <p:ext uri="{BB962C8B-B14F-4D97-AF65-F5344CB8AC3E}">
        <p14:creationId xmlns:p14="http://schemas.microsoft.com/office/powerpoint/2010/main" val="1323337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39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838200" y="1570137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Fotoğraftaki konturları bulan  fonksiyon. 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38200" y="2025538"/>
            <a:ext cx="11315918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kontur_bul():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cv2.RETR_EXTERNAL yerine cv2.RETR_TREE kullanmak iç içe yapılarda karakter tanıma yapabilir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ctrs, hier = cv2.findContours(img_dilation.copy(), cv2.RETR_EXTERNAL,cv2.CHAIN_APPROX_SIMPLE) 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i="1">
              <a:solidFill>
                <a:srgbClr val="80808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cv2.RETR_EXTERNAL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iç içe yapılarda karakter tanımlama yapamaz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ctrs_satir, hier2 = cv2.findContours(satir_konum_dilation.copy(), cv2.RETR_EXTERNAL,cv2.CHAIN_APPROX_SIMPLE)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Konturlar sıralanıyor</a:t>
            </a:r>
            <a:endParaRPr kumimoji="0" lang="en-US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0 : fotoğrafta soldan sağa doğru konturları sıralar. Sıralı karakter tespiti için</a:t>
            </a:r>
            <a:endParaRPr kumimoji="0" lang="en-US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 =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(ctrs,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cv2.boundingRect(ctr)[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tr-TR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1 :fotoğrafta yukarıdan aşağı doğru konturları sıralar. Satırlar için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sorted_ctrs_satir =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(ctrs_satir,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lambda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ctr: cv2.boundingRect(ctr)[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endParaRPr kumimoji="0" lang="en-US" sz="1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# Kontur karakter ve satır tespitin</a:t>
            </a:r>
            <a:r>
              <a:rPr lang="en-US" sz="14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 kullanılır.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sorted_ctrs, sorted_ctrs_satir</a:t>
            </a:r>
            <a:endParaRPr kumimoji="0" 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796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Ocr(Optik Karakter Tanımlama)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i="1" err="1">
                <a:solidFill>
                  <a:schemeClr val="accent1">
                    <a:lumMod val="75000"/>
                  </a:schemeClr>
                </a:solidFill>
              </a:rPr>
              <a:t>Ocr</a:t>
            </a:r>
            <a:r>
              <a:rPr lang="en-US" sz="3200" b="1" i="1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/>
              <a:t>D</a:t>
            </a:r>
            <a:r>
              <a:rPr lang="tr-TR" err="1"/>
              <a:t>oküman</a:t>
            </a:r>
            <a:r>
              <a:rPr lang="tr-TR"/>
              <a:t> veya basılı her tür bilgi kaynağının </a:t>
            </a:r>
            <a:r>
              <a:rPr lang="en-US" err="1"/>
              <a:t>dijital</a:t>
            </a:r>
            <a:r>
              <a:rPr lang="en-US"/>
              <a:t> </a:t>
            </a:r>
            <a:r>
              <a:rPr lang="en-US" err="1"/>
              <a:t>ortamd</a:t>
            </a:r>
            <a:r>
              <a:rPr lang="tr-TR" err="1"/>
              <a:t>aki</a:t>
            </a:r>
            <a:r>
              <a:rPr lang="tr-TR"/>
              <a:t> </a:t>
            </a:r>
            <a:r>
              <a:rPr lang="en-US" err="1"/>
              <a:t>fotoğraflarını</a:t>
            </a:r>
            <a:r>
              <a:rPr lang="en-US"/>
              <a:t> </a:t>
            </a:r>
            <a:r>
              <a:rPr lang="tr-TR"/>
              <a:t>OCR programları tarafından piksel </a:t>
            </a:r>
            <a:r>
              <a:rPr lang="tr-TR" err="1"/>
              <a:t>piksel</a:t>
            </a:r>
            <a:r>
              <a:rPr lang="tr-TR"/>
              <a:t> incelenerek </a:t>
            </a:r>
            <a:endParaRPr lang="en-US"/>
          </a:p>
          <a:p>
            <a:pPr marL="0" indent="0">
              <a:buNone/>
            </a:pPr>
            <a:r>
              <a:rPr lang="tr-TR"/>
              <a:t>harf, rakam veya diğer ASCII sembollerin karakter olarak </a:t>
            </a:r>
            <a:endParaRPr lang="en-US"/>
          </a:p>
          <a:p>
            <a:pPr marL="0" indent="0">
              <a:buNone/>
            </a:pPr>
            <a:r>
              <a:rPr lang="en-US"/>
              <a:t>(</a:t>
            </a:r>
            <a:r>
              <a:rPr lang="tr-TR" err="1"/>
              <a:t>word</a:t>
            </a:r>
            <a:r>
              <a:rPr lang="tr-TR"/>
              <a:t>, </a:t>
            </a:r>
            <a:r>
              <a:rPr lang="tr-TR" err="1"/>
              <a:t>excel</a:t>
            </a:r>
            <a:r>
              <a:rPr lang="tr-TR"/>
              <a:t>, </a:t>
            </a:r>
            <a:r>
              <a:rPr lang="tr-TR" err="1"/>
              <a:t>text</a:t>
            </a:r>
            <a:r>
              <a:rPr lang="tr-TR"/>
              <a:t> gibi </a:t>
            </a:r>
            <a:r>
              <a:rPr lang="en-US" err="1"/>
              <a:t>formatlarda</a:t>
            </a:r>
            <a:r>
              <a:rPr lang="en-US"/>
              <a:t>) </a:t>
            </a:r>
            <a:r>
              <a:rPr lang="tr-TR"/>
              <a:t>kaydedilmesidir.</a:t>
            </a:r>
            <a:endParaRPr lang="en-US" b="1"/>
          </a:p>
          <a:p>
            <a:pPr marL="0" indent="0">
              <a:lnSpc>
                <a:spcPct val="150000"/>
              </a:lnSpc>
              <a:buNone/>
            </a:pPr>
            <a:r>
              <a:rPr lang="en-US" b="1" i="1" err="1">
                <a:solidFill>
                  <a:srgbClr val="FF6600"/>
                </a:solidFill>
              </a:rPr>
              <a:t>Tesseract</a:t>
            </a:r>
            <a:r>
              <a:rPr lang="en-US" b="1">
                <a:solidFill>
                  <a:srgbClr val="FF6600"/>
                </a:solidFill>
              </a:rPr>
              <a:t>:</a:t>
            </a:r>
            <a:r>
              <a:rPr lang="tr-TR" err="1"/>
              <a:t>Tesseract</a:t>
            </a:r>
            <a:r>
              <a:rPr lang="tr-TR"/>
              <a:t>, </a:t>
            </a:r>
            <a:r>
              <a:rPr lang="en-US" err="1"/>
              <a:t>H</a:t>
            </a:r>
            <a:r>
              <a:rPr lang="tr-TR" err="1"/>
              <a:t>ewlett</a:t>
            </a:r>
            <a:r>
              <a:rPr lang="tr-TR"/>
              <a:t> Packard tarafından geliştirilen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en-US" err="1"/>
              <a:t>ve</a:t>
            </a:r>
            <a:r>
              <a:rPr lang="en-US"/>
              <a:t> </a:t>
            </a:r>
            <a:r>
              <a:rPr lang="tr-TR"/>
              <a:t>2005 yılında açık kaynak haline getirilen OCR kütüphane</a:t>
            </a:r>
            <a:r>
              <a:rPr lang="en-US" err="1"/>
              <a:t>sidir</a:t>
            </a:r>
            <a:r>
              <a:rPr lang="en-US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06" y="2688877"/>
            <a:ext cx="1661994" cy="200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5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40</a:t>
            </a:fld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733585" y="1872218"/>
            <a:ext cx="9482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Kıyas yapılacak fotoğrafları listeye yükleyen fonksiyon. 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33585" y="2515414"/>
            <a:ext cx="10620215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kiyas_fotolari_yukle():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glob.glob(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"Karakterler/*.png"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klasör içindeki kontrol fotoğrafları listeye aktarılır.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img2 = PIL.Image.open(img)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img_data.append(img2)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listeye kontrol fotoğrafları ekleniyor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fileNameExtension = os.path.basename(img)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TahminEtiket.append(fileNameExtension)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listesine fotoğraf etiketleri ekleniyor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 =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(img_data)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kıyasta kullanılacak fotoğrafların </a:t>
            </a:r>
            <a:r>
              <a:rPr kumimoji="0" 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liste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boyutu</a:t>
            </a:r>
            <a:r>
              <a:rPr kumimoji="0" 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hesaplanır.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kiyas_boyut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71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41</a:t>
            </a:fld>
            <a:endParaRPr lang="tr-TR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197" y="2296976"/>
            <a:ext cx="10844635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karakter_yaz(karakter):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Karakterler txt dosyasına fotoğraftaki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gibi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format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lı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kaydedilir.</a:t>
            </a:r>
            <a:b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 =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open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'output.txt'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'a'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txt</a:t>
            </a:r>
            <a:r>
              <a:rPr kumimoji="0" lang="en-US" sz="1600" b="0" i="1" u="none" strike="noStrike" cap="none" normalizeH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içine karakter, boşluk veya satır eklenir.</a:t>
            </a:r>
            <a:b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karakter_belge.write(karakter)</a:t>
            </a:r>
            <a:b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197" y="5249420"/>
            <a:ext cx="297068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karakter_tahmin():</a:t>
            </a:r>
            <a:endParaRPr kumimoji="0" lang="tr-T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Dikdörtgen 10"/>
          <p:cNvSpPr/>
          <p:nvPr/>
        </p:nvSpPr>
        <p:spPr>
          <a:xfrm>
            <a:off x="838200" y="1550620"/>
            <a:ext cx="9482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Tahmin işlemi tamamlanan satırları , boşlukları ve karakterleri txt içerisine yazan fonksiyon. </a:t>
            </a:r>
          </a:p>
        </p:txBody>
      </p:sp>
      <p:cxnSp>
        <p:nvCxnSpPr>
          <p:cNvPr id="9" name="Düz Bağlayıcı 8"/>
          <p:cNvCxnSpPr/>
          <p:nvPr/>
        </p:nvCxnSpPr>
        <p:spPr>
          <a:xfrm>
            <a:off x="0" y="3633593"/>
            <a:ext cx="12192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kdörtgen 12"/>
          <p:cNvSpPr/>
          <p:nvPr/>
        </p:nvSpPr>
        <p:spPr>
          <a:xfrm>
            <a:off x="838197" y="3830988"/>
            <a:ext cx="108498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Kaynak fotoğraftaki karakter alanının hash değerlerini, etiketli fotoğraf listesinin fotoğrafların hash değerleriyle kıyaslayan ve karakterlerin konum bilgilerini listelere kaydeden fonksiyon.</a:t>
            </a:r>
          </a:p>
        </p:txBody>
      </p:sp>
    </p:spTree>
    <p:extLst>
      <p:ext uri="{BB962C8B-B14F-4D97-AF65-F5344CB8AC3E}">
        <p14:creationId xmlns:p14="http://schemas.microsoft.com/office/powerpoint/2010/main" val="3704298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42</a:t>
            </a:fld>
            <a:endParaRPr lang="tr-TR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6656" y="1553636"/>
            <a:ext cx="265329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karakter_tahmin():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37343" y="5161250"/>
            <a:ext cx="9221056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benzerlik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 ((hash0 - hash1) /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(hash0.hash) **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))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hash farkları hesaplanıyor.</a:t>
            </a:r>
            <a:endParaRPr kumimoji="0" lang="en-US" sz="14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37343" y="4720249"/>
            <a:ext cx="992451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hash1 = imagehash.average_hash(img2,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etiketli kıyas fotoğrafının hash değeri hash1 e atanır</a:t>
            </a:r>
            <a:endParaRPr kumimoji="0" 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837343" y="3870797"/>
            <a:ext cx="9626353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width, height = roi.size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kontrol yapılacak bölgenin, kıyas yapılacak karakter fotoğrafıyla aynı boyutta olm</a:t>
            </a:r>
            <a:r>
              <a:rPr kumimoji="0" 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sı gerekli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img2 = img2.resize((width, height), Image.ANTIALIAS)</a:t>
            </a:r>
            <a:endParaRPr kumimoji="0" 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837343" y="2394836"/>
            <a:ext cx="11315918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Kıyas yapılacak bölge fotoğraftan kırpılıyor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karakter_bolgesi = image_invert_dilation.crop((x, y, x + w, y + h))</a:t>
            </a: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roi = karakter_bolgesi.convert(</a:t>
            </a:r>
            <a:r>
              <a:rPr kumimoji="0" lang="tr-TR" sz="14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'P'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colors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255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palette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=Image.ADAPTIVE)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karakter bölgesini roi değikenine atar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hash0 = imagehash.average_hash(roi, 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roi bölgesinin hash kodunu hash0 a atar.</a:t>
            </a:r>
            <a:endParaRPr kumimoji="0" 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837342" y="5521146"/>
            <a:ext cx="10516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Benzerliğin en çok olduğu karakter eşleşmesi karakter listesine kaydedilir. </a:t>
            </a:r>
          </a:p>
          <a:p>
            <a:r>
              <a:rPr lang="en-US" sz="2400"/>
              <a:t>img2 ye kıyas listesindeki sonraki fotoğraf yüklenir. Kıyas son karaktere kadar gider.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37343" y="1913284"/>
            <a:ext cx="4756430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kumimoji="0" 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 s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ınır konumları </a:t>
            </a:r>
            <a:r>
              <a:rPr kumimoji="0" 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konturdan </a:t>
            </a:r>
            <a: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alınıyor.</a:t>
            </a:r>
            <a:br>
              <a:rPr kumimoji="0" lang="tr-TR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x, y, w, h = cv2.boundingRect(ctr)</a:t>
            </a:r>
            <a:endParaRPr kumimoji="0" lang="tr-TR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35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858945" y="2903673"/>
            <a:ext cx="9048692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16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"""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Satır içindeki karakterin merkez noktası, 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merkez_x ve merkez_y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satır kordinatları 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ve y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içindeyse txt ye </a:t>
            </a:r>
            <a:r>
              <a:rPr kumimoji="0" lang="en-US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boşluk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kaydediliyor.</a:t>
            </a:r>
            <a:r>
              <a:rPr lang="tr-TR" sz="16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"""</a:t>
            </a:r>
            <a:b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 &lt;= merkez_X &lt;= (x + w) 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y &lt;= merkez_Y &lt;= (y + h):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43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2448965"/>
            <a:ext cx="2765501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satir_bosluk_bul():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89" y="3763514"/>
            <a:ext cx="7394794" cy="156406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Sol Köşeli Ayraç 17"/>
          <p:cNvSpPr/>
          <p:nvPr/>
        </p:nvSpPr>
        <p:spPr>
          <a:xfrm rot="16200000">
            <a:off x="6110469" y="4206887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Sol Köşeli Ayraç 19"/>
          <p:cNvSpPr/>
          <p:nvPr/>
        </p:nvSpPr>
        <p:spPr>
          <a:xfrm rot="16200000">
            <a:off x="6869452" y="4189511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Sol Köşeli Ayraç 20"/>
          <p:cNvSpPr/>
          <p:nvPr/>
        </p:nvSpPr>
        <p:spPr>
          <a:xfrm rot="16200000">
            <a:off x="7346809" y="4199332"/>
            <a:ext cx="99981" cy="270730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Sol Köşeli Ayraç 23"/>
          <p:cNvSpPr/>
          <p:nvPr/>
        </p:nvSpPr>
        <p:spPr>
          <a:xfrm rot="16200000">
            <a:off x="1681814" y="4320359"/>
            <a:ext cx="98905" cy="291448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Sol Köşeli Ayraç 24"/>
          <p:cNvSpPr/>
          <p:nvPr/>
        </p:nvSpPr>
        <p:spPr>
          <a:xfrm rot="16200000">
            <a:off x="2090028" y="4360302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6" name="Sol Köşeli Ayraç 25"/>
          <p:cNvSpPr/>
          <p:nvPr/>
        </p:nvSpPr>
        <p:spPr>
          <a:xfrm rot="16200000">
            <a:off x="4105147" y="4353624"/>
            <a:ext cx="98905" cy="195784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Sol Köşeli Ayraç 27"/>
          <p:cNvSpPr/>
          <p:nvPr/>
        </p:nvSpPr>
        <p:spPr>
          <a:xfrm rot="16200000">
            <a:off x="2392523" y="4360302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9" name="Sol Köşeli Ayraç 28"/>
          <p:cNvSpPr/>
          <p:nvPr/>
        </p:nvSpPr>
        <p:spPr>
          <a:xfrm rot="16200000">
            <a:off x="4362990" y="4353431"/>
            <a:ext cx="143749" cy="151326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0" name="Sol Köşeli Ayraç 29"/>
          <p:cNvSpPr/>
          <p:nvPr/>
        </p:nvSpPr>
        <p:spPr>
          <a:xfrm rot="16200000">
            <a:off x="4678175" y="4341125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1" name="Sol Köşeli Ayraç 30"/>
          <p:cNvSpPr/>
          <p:nvPr/>
        </p:nvSpPr>
        <p:spPr>
          <a:xfrm rot="16200000">
            <a:off x="7762167" y="4176620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Sol Köşeli Ayraç 31"/>
          <p:cNvSpPr/>
          <p:nvPr/>
        </p:nvSpPr>
        <p:spPr>
          <a:xfrm rot="16200000">
            <a:off x="2500609" y="5172343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Sol Köşeli Ayraç 32"/>
          <p:cNvSpPr/>
          <p:nvPr/>
        </p:nvSpPr>
        <p:spPr>
          <a:xfrm rot="16200000">
            <a:off x="2864835" y="5187711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4" name="Sol Köşeli Ayraç 33"/>
          <p:cNvSpPr/>
          <p:nvPr/>
        </p:nvSpPr>
        <p:spPr>
          <a:xfrm rot="16200000">
            <a:off x="3192164" y="5204123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Sol Köşeli Ayraç 34"/>
          <p:cNvSpPr/>
          <p:nvPr/>
        </p:nvSpPr>
        <p:spPr>
          <a:xfrm rot="16200000">
            <a:off x="4894347" y="5266639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6" name="Sol Köşeli Ayraç 35"/>
          <p:cNvSpPr/>
          <p:nvPr/>
        </p:nvSpPr>
        <p:spPr>
          <a:xfrm rot="16200000">
            <a:off x="5228057" y="5266638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7" name="Sol Köşeli Ayraç 36"/>
          <p:cNvSpPr/>
          <p:nvPr/>
        </p:nvSpPr>
        <p:spPr>
          <a:xfrm rot="16200000">
            <a:off x="5561767" y="5266637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8" name="Sol Köşeli Ayraç 37"/>
          <p:cNvSpPr/>
          <p:nvPr/>
        </p:nvSpPr>
        <p:spPr>
          <a:xfrm rot="16200000">
            <a:off x="5940727" y="5243065"/>
            <a:ext cx="94296" cy="216172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9" name="Sol Köşeli Ayraç 38"/>
          <p:cNvSpPr/>
          <p:nvPr/>
        </p:nvSpPr>
        <p:spPr>
          <a:xfrm rot="16200000">
            <a:off x="6355692" y="5207867"/>
            <a:ext cx="139824" cy="333710"/>
          </a:xfrm>
          <a:prstGeom prst="leftBracket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1253894" y="5495409"/>
            <a:ext cx="8493870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tr-TR" sz="16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karakterler arasında boşluk varsa</a:t>
            </a:r>
            <a:endParaRPr lang="tr-TR" sz="36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karakter_yaz(</a:t>
            </a:r>
            <a:r>
              <a:rPr kumimoji="0" lang="tr-TR" sz="16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Boşluk txt ye yazılıyor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Dikdörtgen 26"/>
          <p:cNvSpPr/>
          <p:nvPr/>
        </p:nvSpPr>
        <p:spPr>
          <a:xfrm>
            <a:off x="838200" y="1550502"/>
            <a:ext cx="10179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>
                <a:solidFill>
                  <a:srgbClr val="000000"/>
                </a:solidFill>
                <a:cs typeface="Consolas" panose="020B0609020204030204" pitchFamily="49" charset="0"/>
              </a:rPr>
              <a:t>Karakter konum bilgilerini kullanarak karakterleri satırlara sıralı ve fotoğraftaki formata uygun biçimde yerleştiren fonksiyon.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53894" y="6106998"/>
            <a:ext cx="8376011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karakter_yaz(karakter[index])  </a:t>
            </a:r>
            <a:r>
              <a:rPr kumimoji="0" lang="tr-TR" sz="16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Tahmin edilen karakter txt ye yazılıyor.</a:t>
            </a:r>
            <a:endParaRPr kumimoji="0" lang="tr-T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138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Kod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Açıklamaları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44</a:t>
            </a:fld>
            <a:endParaRPr lang="tr-TR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38200" y="1690688"/>
            <a:ext cx="342914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satir_bosluk_bul():</a:t>
            </a:r>
            <a:endParaRPr kumimoji="0" lang="tr-T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2"/>
          <a:srcRect b="53478"/>
          <a:stretch/>
        </p:blipFill>
        <p:spPr>
          <a:xfrm>
            <a:off x="5867289" y="1823973"/>
            <a:ext cx="5235211" cy="1996535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Sağ Köşeli Ayraç 2"/>
          <p:cNvSpPr/>
          <p:nvPr/>
        </p:nvSpPr>
        <p:spPr>
          <a:xfrm rot="2148819">
            <a:off x="10746990" y="2500590"/>
            <a:ext cx="333606" cy="1041587"/>
          </a:xfrm>
          <a:prstGeom prst="rightBracket">
            <a:avLst>
              <a:gd name="adj" fmla="val 110351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38200" y="4929970"/>
            <a:ext cx="10973023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abs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(y - satir_sonu_konum[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 &gt; 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(satir_sonu_konum[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/ 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karakter_yaz(</a:t>
            </a: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kumimoji="0" lang="tr-TR" sz="20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kumimoji="0" lang="tr-TR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Satır sonu txt ye yazılıyor</a:t>
            </a:r>
            <a:endParaRPr kumimoji="0" lang="tr-T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69664" y="1436333"/>
            <a:ext cx="5097625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satır sonunun y konumunu tutar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satir_sonu_konum[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y  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satır sonunun yüksekliğini tutar</a:t>
            </a:r>
            <a:br>
              <a:rPr kumimoji="0" lang="tr-TR" sz="20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satir_sonu_konum[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 = h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Sonraki satırın konumu,önceki satır yükeliğinin yarısından uzaktaysa yeni s</a:t>
            </a:r>
            <a:r>
              <a:rPr 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atır sonu </a:t>
            </a:r>
            <a:endParaRPr lang="en-US" sz="2000" i="1">
              <a:solidFill>
                <a:srgbClr val="80808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r>
              <a:rPr lang="en-US" sz="2000" i="1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ye eklenir.</a:t>
            </a:r>
            <a:endParaRPr kumimoji="0" lang="tr-TR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269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O1C9R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Kapsamı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Eksiklikleri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Tanımlanamayan karakterler :</a:t>
            </a:r>
          </a:p>
          <a:p>
            <a:pPr marL="0" indent="0">
              <a:buNone/>
            </a:pPr>
            <a:r>
              <a:rPr lang="en-US"/>
              <a:t>Proje geliştirildiğinde harfleri tanıyabilir </a:t>
            </a:r>
          </a:p>
          <a:p>
            <a:pPr marL="0" indent="0">
              <a:buNone/>
            </a:pPr>
            <a:r>
              <a:rPr lang="en-US"/>
              <a:t>fakat   i, ö,  , ü , ğ , j ,  :  ,  ;  ,  %  , ! , ? , â </a:t>
            </a:r>
          </a:p>
          <a:p>
            <a:pPr marL="0" indent="0">
              <a:buNone/>
            </a:pPr>
            <a:r>
              <a:rPr lang="en-US"/>
              <a:t>tanımlanamayacak karakterlerden birkaçıdır.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İç içe geçmiş şekillerde karakter </a:t>
            </a:r>
          </a:p>
          <a:p>
            <a:pPr marL="0" indent="0">
              <a:buNone/>
            </a:pPr>
            <a:r>
              <a:rPr lang="en-US"/>
              <a:t>tanımlaması, bazı karakterler nedeniyle</a:t>
            </a:r>
          </a:p>
          <a:p>
            <a:pPr marL="0" indent="0">
              <a:buNone/>
            </a:pPr>
            <a:r>
              <a:rPr lang="en-US"/>
              <a:t>istenilen sonuçları vermemektedir.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0 , 8 ,9 , 6 karakterlerinin iç kısımlarında 0 varmış gibi çıktı alınmaktadır.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7" t="22544" r="7544" b="19995"/>
          <a:stretch/>
        </p:blipFill>
        <p:spPr>
          <a:xfrm>
            <a:off x="7306146" y="2172832"/>
            <a:ext cx="4468622" cy="2534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Düz Ok Bağlayıcısı 6"/>
          <p:cNvCxnSpPr/>
          <p:nvPr/>
        </p:nvCxnSpPr>
        <p:spPr>
          <a:xfrm>
            <a:off x="5540721" y="3883937"/>
            <a:ext cx="2851841" cy="18107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077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2">
                    <a:lumMod val="50000"/>
                  </a:schemeClr>
                </a:solidFill>
                <a:hlinkClick r:id="rId2"/>
              </a:rPr>
              <a:t>Slayt Kaynak Kodlar</a:t>
            </a:r>
            <a:endParaRPr lang="en-US">
              <a:solidFill>
                <a:schemeClr val="tx2">
                  <a:lumMod val="50000"/>
                </a:schemeClr>
              </a:solidFill>
              <a:hlinkClick r:id="rId3" tooltip="Opencv ve Python ile OCR | Python Türkiye"/>
            </a:endParaRPr>
          </a:p>
          <a:p>
            <a:pPr marL="0" indent="0">
              <a:buNone/>
            </a:pPr>
            <a:r>
              <a:rPr lang="tr-TR">
                <a:hlinkClick r:id="rId3" tooltip="Opencv ve Python ile OCR | Python Türkiye"/>
              </a:rPr>
              <a:t>Opencv ve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ile OCR | </a:t>
            </a:r>
            <a:r>
              <a:rPr lang="tr-TR" err="1">
                <a:hlinkClick r:id="rId3" tooltip="Opencv ve Python ile OCR | Python Türkiye"/>
              </a:rPr>
              <a:t>Python</a:t>
            </a:r>
            <a:r>
              <a:rPr lang="tr-TR">
                <a:hlinkClick r:id="rId3" tooltip="Opencv ve Python ile OCR | Python Türkiye"/>
              </a:rPr>
              <a:t> Türkiye</a:t>
            </a:r>
            <a:endParaRPr lang="tr-TR"/>
          </a:p>
          <a:p>
            <a:pPr marL="0" indent="0">
              <a:buNone/>
            </a:pPr>
            <a:r>
              <a:rPr lang="tr-TR" err="1">
                <a:hlinkClick r:id="rId4" tooltip="PIL.Image.ADAPTIVE Python Example"/>
              </a:rPr>
              <a:t>PIL.Image.ADAPTIVE</a:t>
            </a:r>
            <a:r>
              <a:rPr lang="tr-TR">
                <a:hlinkClick r:id="rId4" tooltip="PIL.Image.ADAPTIVE Python Example"/>
              </a:rPr>
              <a:t> </a:t>
            </a:r>
            <a:r>
              <a:rPr lang="tr-TR" err="1">
                <a:hlinkClick r:id="rId4" tooltip="PIL.Image.ADAPTIVE Python Example"/>
              </a:rPr>
              <a:t>Python</a:t>
            </a:r>
            <a:r>
              <a:rPr lang="tr-TR">
                <a:hlinkClick r:id="rId4" tooltip="PIL.Image.ADAPTIVE Python Example"/>
              </a:rPr>
              <a:t> </a:t>
            </a:r>
            <a:r>
              <a:rPr lang="tr-TR" err="1">
                <a:hlinkClick r:id="rId4" tooltip="PIL.Image.ADAPTIVE Python Example"/>
              </a:rPr>
              <a:t>Example</a:t>
            </a:r>
            <a:endParaRPr lang="en-US"/>
          </a:p>
          <a:p>
            <a:pPr marL="0" indent="0">
              <a:buNone/>
            </a:pPr>
            <a:r>
              <a:rPr lang="tr-TR" err="1">
                <a:hlinkClick r:id="rId5" tooltip="numpy.ones() in Python - GeeksforGeeks"/>
              </a:rPr>
              <a:t>numpy.ones</a:t>
            </a:r>
            <a:r>
              <a:rPr lang="tr-TR">
                <a:hlinkClick r:id="rId5" tooltip="numpy.ones() in Python - GeeksforGeeks"/>
              </a:rPr>
              <a:t>() in </a:t>
            </a:r>
            <a:r>
              <a:rPr lang="tr-TR" err="1">
                <a:hlinkClick r:id="rId5" tooltip="numpy.ones() in Python - GeeksforGeeks"/>
              </a:rPr>
              <a:t>Python</a:t>
            </a:r>
            <a:r>
              <a:rPr lang="tr-TR">
                <a:hlinkClick r:id="rId5" tooltip="numpy.ones() in Python - GeeksforGeeks"/>
              </a:rPr>
              <a:t> - </a:t>
            </a:r>
            <a:r>
              <a:rPr lang="tr-TR" err="1">
                <a:hlinkClick r:id="rId5" tooltip="numpy.ones() in Python - GeeksforGeeks"/>
              </a:rPr>
              <a:t>GeeksforGeeks</a:t>
            </a:r>
            <a:endParaRPr lang="tr-TR">
              <a:hlinkClick r:id="rId6" tooltip="cvisiondemy.com"/>
            </a:endParaRPr>
          </a:p>
          <a:p>
            <a:pPr marL="0" indent="0">
              <a:buNone/>
            </a:pPr>
            <a:r>
              <a:rPr lang="tr-TR">
                <a:hlinkClick r:id="rId6" tooltip="cvisiondemy.com"/>
              </a:rPr>
              <a:t>cvisiondemy.com</a:t>
            </a:r>
            <a:r>
              <a:rPr lang="tr-TR">
                <a:hlinkClick r:id="rId6" tooltip="cvisiondemy.com"/>
              </a:rPr>
              <a:t>cvisiondemy.com</a:t>
            </a:r>
            <a:endParaRPr lang="en-US">
              <a:hlinkClick r:id="rId7" tooltip="Contours – Image Processing with Python"/>
            </a:endParaRPr>
          </a:p>
          <a:p>
            <a:pPr marL="0" indent="0">
              <a:buNone/>
            </a:pPr>
            <a:r>
              <a:rPr lang="en-US" err="1">
                <a:hlinkClick r:id="rId7" tooltip="Contours – Image Processing with Python"/>
              </a:rPr>
              <a:t>datacarpentry.orgContours</a:t>
            </a:r>
            <a:r>
              <a:rPr lang="en-US">
                <a:hlinkClick r:id="rId7" tooltip="Contours – Image Processing with Python"/>
              </a:rPr>
              <a:t> – Image Processing with Python</a:t>
            </a:r>
            <a:endParaRPr lang="en-US"/>
          </a:p>
          <a:p>
            <a:pPr marL="0" indent="0">
              <a:buNone/>
            </a:pPr>
            <a:r>
              <a:rPr lang="en-US">
                <a:hlinkClick r:id="rId8"/>
              </a:rPr>
              <a:t>Extract text from image | Python Tutorial</a:t>
            </a:r>
            <a:endParaRPr lang="en-US"/>
          </a:p>
          <a:p>
            <a:pPr marL="0" indent="0">
              <a:buNone/>
            </a:pPr>
            <a:r>
              <a:rPr lang="en-US">
                <a:hlinkClick r:id="rId9"/>
              </a:rPr>
              <a:t>Testing, visualization, and moving forward - Python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46</a:t>
            </a:fld>
            <a:endParaRPr lang="tr-TR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Kaynaklar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23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1877054"/>
            <a:ext cx="10515600" cy="3138566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?  </a:t>
            </a:r>
            <a:r>
              <a:rPr lang="en-US" b="1" err="1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Sorular</a:t>
            </a:r>
            <a:r>
              <a:rPr lang="en-US" b="1">
                <a:solidFill>
                  <a:srgbClr val="00B050"/>
                </a:solidFill>
                <a:latin typeface="Yu Mincho Light" panose="02020300000000000000" pitchFamily="18" charset="-128"/>
                <a:ea typeface="Yu Mincho Light" panose="02020300000000000000" pitchFamily="18" charset="-128"/>
              </a:rPr>
              <a:t>  ?</a:t>
            </a:r>
            <a:endParaRPr lang="tr-TR" b="1">
              <a:solidFill>
                <a:srgbClr val="00B050"/>
              </a:solidFill>
              <a:latin typeface="Yu Mincho Light" panose="02020300000000000000" pitchFamily="18" charset="-128"/>
              <a:ea typeface="Yu Mincho Light" panose="02020300000000000000" pitchFamily="18" charset="-128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47</a:t>
            </a:fld>
            <a:endParaRPr lang="tr-TR"/>
          </a:p>
        </p:txBody>
      </p:sp>
      <p:cxnSp>
        <p:nvCxnSpPr>
          <p:cNvPr id="5" name="Düz Bağlayıcı 4"/>
          <p:cNvCxnSpPr/>
          <p:nvPr/>
        </p:nvCxnSpPr>
        <p:spPr>
          <a:xfrm>
            <a:off x="0" y="1168236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Bağlayıcı 5"/>
          <p:cNvCxnSpPr/>
          <p:nvPr/>
        </p:nvCxnSpPr>
        <p:spPr>
          <a:xfrm>
            <a:off x="0" y="5647532"/>
            <a:ext cx="12192000" cy="769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271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b="1" i="1" err="1">
                <a:solidFill>
                  <a:srgbClr val="00E200"/>
                </a:solidFill>
              </a:rPr>
              <a:t>Open</a:t>
            </a:r>
            <a:r>
              <a:rPr lang="tr-TR" b="1" i="1" err="1">
                <a:solidFill>
                  <a:srgbClr val="0070C0"/>
                </a:solidFill>
              </a:rPr>
              <a:t>C</a:t>
            </a:r>
            <a:r>
              <a:rPr lang="tr-TR" b="1" i="1" err="1">
                <a:solidFill>
                  <a:srgbClr val="FF0000"/>
                </a:solidFill>
              </a:rPr>
              <a:t>V</a:t>
            </a:r>
            <a:r>
              <a:rPr lang="en-US"/>
              <a:t>:</a:t>
            </a:r>
            <a:r>
              <a:rPr lang="tr-TR"/>
              <a:t> </a:t>
            </a:r>
            <a:r>
              <a:rPr lang="en-US"/>
              <a:t>G</a:t>
            </a:r>
            <a:r>
              <a:rPr lang="tr-TR"/>
              <a:t>örüntü işle</a:t>
            </a:r>
            <a:r>
              <a:rPr lang="en-US" err="1"/>
              <a:t>nmesine</a:t>
            </a:r>
            <a:r>
              <a:rPr lang="tr-TR"/>
              <a:t> ve makine öğrenmesine yönelik </a:t>
            </a:r>
            <a:endParaRPr lang="en-US"/>
          </a:p>
          <a:p>
            <a:pPr marL="0" indent="0">
              <a:buNone/>
            </a:pPr>
            <a:r>
              <a:rPr lang="tr-TR"/>
              <a:t>2500’den fazla </a:t>
            </a:r>
            <a:r>
              <a:rPr lang="tr-TR" err="1"/>
              <a:t>algoritm</a:t>
            </a:r>
            <a:r>
              <a:rPr lang="en-US" err="1"/>
              <a:t>anın</a:t>
            </a:r>
            <a:r>
              <a:rPr lang="en-US"/>
              <a:t> </a:t>
            </a:r>
            <a:r>
              <a:rPr lang="en-US" err="1"/>
              <a:t>bulunduğu</a:t>
            </a:r>
            <a:r>
              <a:rPr lang="en-US"/>
              <a:t> </a:t>
            </a:r>
            <a:r>
              <a:rPr lang="en-US" err="1"/>
              <a:t>açık</a:t>
            </a:r>
            <a:r>
              <a:rPr lang="en-US"/>
              <a:t> </a:t>
            </a:r>
            <a:r>
              <a:rPr lang="en-US" err="1"/>
              <a:t>kaynak</a:t>
            </a:r>
            <a:r>
              <a:rPr lang="en-US"/>
              <a:t> </a:t>
            </a:r>
            <a:r>
              <a:rPr lang="en-US" err="1"/>
              <a:t>kodlu</a:t>
            </a:r>
            <a:r>
              <a:rPr lang="en-US"/>
              <a:t> </a:t>
            </a:r>
          </a:p>
          <a:p>
            <a:pPr marL="0" indent="0">
              <a:buNone/>
            </a:pPr>
            <a:r>
              <a:rPr lang="tr-TR"/>
              <a:t>programlama kütüphanesidir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err="1"/>
              <a:t>Karakter</a:t>
            </a:r>
            <a:r>
              <a:rPr lang="en-US"/>
              <a:t> </a:t>
            </a:r>
            <a:r>
              <a:rPr lang="en-US" err="1"/>
              <a:t>tanımlama</a:t>
            </a:r>
            <a:r>
              <a:rPr lang="en-US"/>
              <a:t> </a:t>
            </a:r>
            <a:r>
              <a:rPr lang="en-US" err="1"/>
              <a:t>yapılmadan</a:t>
            </a:r>
            <a:r>
              <a:rPr lang="en-US"/>
              <a:t> </a:t>
            </a:r>
            <a:r>
              <a:rPr lang="en-US" err="1"/>
              <a:t>önce</a:t>
            </a:r>
            <a:r>
              <a:rPr lang="en-US"/>
              <a:t> </a:t>
            </a:r>
            <a:r>
              <a:rPr lang="en-US" err="1"/>
              <a:t>OpenCv</a:t>
            </a:r>
            <a:r>
              <a:rPr lang="en-US"/>
              <a:t>(cv2) </a:t>
            </a:r>
            <a:r>
              <a:rPr lang="en-US" err="1"/>
              <a:t>ile</a:t>
            </a:r>
            <a:endParaRPr lang="en-US"/>
          </a:p>
          <a:p>
            <a:pPr marL="0" indent="0">
              <a:buNone/>
            </a:pPr>
            <a:r>
              <a:rPr lang="en-US" err="1"/>
              <a:t>kaynak</a:t>
            </a:r>
            <a:r>
              <a:rPr lang="en-US"/>
              <a:t> </a:t>
            </a:r>
            <a:r>
              <a:rPr lang="en-US" err="1"/>
              <a:t>fotoğrafa</a:t>
            </a:r>
            <a:r>
              <a:rPr lang="en-US"/>
              <a:t> </a:t>
            </a:r>
            <a:r>
              <a:rPr lang="tr-TR"/>
              <a:t>gürültü azalma filtreleri ya da </a:t>
            </a:r>
            <a:r>
              <a:rPr lang="tr-TR" err="1"/>
              <a:t>threshold</a:t>
            </a:r>
            <a:r>
              <a:rPr lang="tr-TR"/>
              <a:t> </a:t>
            </a:r>
            <a:r>
              <a:rPr lang="en-US" err="1"/>
              <a:t>gibi</a:t>
            </a:r>
            <a:endParaRPr lang="en-US"/>
          </a:p>
          <a:p>
            <a:pPr marL="0" indent="0">
              <a:buNone/>
            </a:pPr>
            <a:r>
              <a:rPr lang="en-US" err="1"/>
              <a:t>bazı</a:t>
            </a:r>
            <a:r>
              <a:rPr lang="en-US"/>
              <a:t> </a:t>
            </a:r>
            <a:r>
              <a:rPr lang="en-US" err="1"/>
              <a:t>ön</a:t>
            </a:r>
            <a:r>
              <a:rPr lang="en-US"/>
              <a:t> </a:t>
            </a:r>
            <a:r>
              <a:rPr lang="en-US" err="1"/>
              <a:t>işlemler</a:t>
            </a:r>
            <a:r>
              <a:rPr lang="en-US"/>
              <a:t> </a:t>
            </a:r>
            <a:r>
              <a:rPr lang="en-US" err="1"/>
              <a:t>yapılarak</a:t>
            </a:r>
            <a:r>
              <a:rPr lang="en-US"/>
              <a:t> </a:t>
            </a:r>
            <a:r>
              <a:rPr lang="tr-TR"/>
              <a:t>çıktıdaki hata oranı azalt</a:t>
            </a:r>
            <a:r>
              <a:rPr lang="en-US" err="1"/>
              <a:t>ılabilir</a:t>
            </a:r>
            <a:r>
              <a:rPr lang="en-US"/>
              <a:t>.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5</a:t>
            </a:fld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424" y="4151640"/>
            <a:ext cx="1644376" cy="202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8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6</a:t>
            </a:fld>
            <a:endParaRPr lang="tr-TR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98" y="1690688"/>
            <a:ext cx="6509302" cy="240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İçerik Yer Tutucusu 2"/>
          <p:cNvSpPr txBox="1">
            <a:spLocks/>
          </p:cNvSpPr>
          <p:nvPr/>
        </p:nvSpPr>
        <p:spPr>
          <a:xfrm>
            <a:off x="838200" y="1690688"/>
            <a:ext cx="10223224" cy="466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/>
              <a:t>Fotoğrafları</a:t>
            </a:r>
            <a:r>
              <a:rPr lang="en-US" sz="2400"/>
              <a:t> </a:t>
            </a:r>
            <a:r>
              <a:rPr lang="en-US" sz="2400" err="1"/>
              <a:t>matris</a:t>
            </a:r>
            <a:r>
              <a:rPr lang="en-US" sz="2400"/>
              <a:t> </a:t>
            </a:r>
            <a:r>
              <a:rPr lang="en-US" sz="2400" err="1"/>
              <a:t>olarak</a:t>
            </a:r>
            <a:r>
              <a:rPr lang="en-US" sz="2400"/>
              <a:t> </a:t>
            </a:r>
          </a:p>
          <a:p>
            <a:pPr marL="0" indent="0">
              <a:buNone/>
            </a:pPr>
            <a:r>
              <a:rPr lang="en-US" sz="2400" err="1"/>
              <a:t>ifade</a:t>
            </a:r>
            <a:r>
              <a:rPr lang="en-US" sz="2400"/>
              <a:t> </a:t>
            </a:r>
            <a:r>
              <a:rPr lang="en-US" sz="2400" err="1"/>
              <a:t>edecek</a:t>
            </a:r>
            <a:r>
              <a:rPr lang="en-US" sz="2400"/>
              <a:t> </a:t>
            </a:r>
            <a:r>
              <a:rPr lang="en-US" sz="2400" err="1"/>
              <a:t>olursak</a:t>
            </a:r>
            <a:r>
              <a:rPr lang="en-US" sz="2400"/>
              <a:t>,</a:t>
            </a:r>
          </a:p>
          <a:p>
            <a:pPr marL="0" indent="0">
              <a:buNone/>
            </a:pPr>
            <a:r>
              <a:rPr lang="en-US" sz="2400"/>
              <a:t>5x10 </a:t>
            </a:r>
            <a:r>
              <a:rPr lang="en-US" sz="2400" err="1"/>
              <a:t>boyutundaki</a:t>
            </a:r>
            <a:r>
              <a:rPr lang="en-US" sz="2400"/>
              <a:t> </a:t>
            </a:r>
            <a:r>
              <a:rPr lang="en-US" sz="2400" err="1"/>
              <a:t>bir</a:t>
            </a:r>
            <a:r>
              <a:rPr lang="en-US" sz="2400"/>
              <a:t> </a:t>
            </a:r>
          </a:p>
          <a:p>
            <a:pPr marL="0" indent="0">
              <a:buNone/>
            </a:pPr>
            <a:r>
              <a:rPr lang="en-US" sz="2400" err="1"/>
              <a:t>fotoğraf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5x10 </a:t>
            </a:r>
            <a:r>
              <a:rPr lang="en-US" sz="2400" err="1"/>
              <a:t>boyutunda</a:t>
            </a:r>
            <a:r>
              <a:rPr lang="en-US" sz="2400"/>
              <a:t> </a:t>
            </a:r>
          </a:p>
          <a:p>
            <a:pPr marL="0" indent="0">
              <a:buNone/>
            </a:pPr>
            <a:r>
              <a:rPr lang="en-US" sz="2400"/>
              <a:t>3 </a:t>
            </a:r>
            <a:r>
              <a:rPr lang="en-US" sz="2400" err="1"/>
              <a:t>adet</a:t>
            </a:r>
            <a:r>
              <a:rPr lang="en-US" sz="2400"/>
              <a:t> </a:t>
            </a:r>
            <a:r>
              <a:rPr lang="en-US" sz="2400" err="1"/>
              <a:t>matris</a:t>
            </a:r>
            <a:r>
              <a:rPr lang="en-US" sz="2400"/>
              <a:t> </a:t>
            </a:r>
            <a:r>
              <a:rPr lang="en-US" sz="2400" err="1"/>
              <a:t>gereklidir</a:t>
            </a:r>
            <a:r>
              <a:rPr lang="en-US" sz="2400"/>
              <a:t>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400"/>
              <a:t>Her </a:t>
            </a:r>
            <a:r>
              <a:rPr lang="en-US" sz="2400" err="1"/>
              <a:t>çok</a:t>
            </a:r>
            <a:r>
              <a:rPr lang="en-US" sz="2400"/>
              <a:t> </a:t>
            </a:r>
            <a:r>
              <a:rPr lang="en-US" sz="2400" err="1"/>
              <a:t>boyutlu</a:t>
            </a:r>
            <a:r>
              <a:rPr lang="en-US" sz="2400"/>
              <a:t> </a:t>
            </a:r>
            <a:r>
              <a:rPr lang="en-US" sz="2400" err="1"/>
              <a:t>matris</a:t>
            </a:r>
            <a:r>
              <a:rPr lang="en-US" sz="2400"/>
              <a:t> </a:t>
            </a:r>
            <a:r>
              <a:rPr lang="en-US" sz="2400" err="1"/>
              <a:t>fotoğrafın</a:t>
            </a:r>
            <a:r>
              <a:rPr lang="en-US" sz="2400"/>
              <a:t> </a:t>
            </a:r>
            <a:r>
              <a:rPr lang="en-US" sz="2400" err="1"/>
              <a:t>bir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katmanı</a:t>
            </a:r>
            <a:r>
              <a:rPr lang="en-US" sz="2400"/>
              <a:t> </a:t>
            </a:r>
            <a:r>
              <a:rPr lang="en-US" sz="2400" err="1"/>
              <a:t>bilgisini</a:t>
            </a:r>
            <a:r>
              <a:rPr lang="en-US" sz="2400"/>
              <a:t> </a:t>
            </a:r>
            <a:r>
              <a:rPr lang="en-US" sz="2400" err="1"/>
              <a:t>tutar</a:t>
            </a:r>
            <a:r>
              <a:rPr lang="en-US" sz="2400"/>
              <a:t>.</a:t>
            </a:r>
          </a:p>
          <a:p>
            <a:pPr marL="0" indent="0">
              <a:buNone/>
            </a:pPr>
            <a:r>
              <a:rPr lang="en-US" sz="2400"/>
              <a:t>Jpg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katman</a:t>
            </a:r>
            <a:r>
              <a:rPr lang="en-US" sz="2400"/>
              <a:t> </a:t>
            </a:r>
            <a:r>
              <a:rPr lang="en-US" sz="2400" err="1"/>
              <a:t>sayısı</a:t>
            </a:r>
            <a:r>
              <a:rPr lang="en-US" sz="2400"/>
              <a:t> 3 </a:t>
            </a:r>
            <a:r>
              <a:rPr lang="en-US" sz="2400" err="1"/>
              <a:t>iken</a:t>
            </a:r>
            <a:endParaRPr lang="en-US" sz="2400"/>
          </a:p>
          <a:p>
            <a:pPr marL="0" indent="0">
              <a:buNone/>
            </a:pPr>
            <a:r>
              <a:rPr lang="en-US" sz="2400" err="1"/>
              <a:t>Png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katman</a:t>
            </a:r>
            <a:r>
              <a:rPr lang="en-US" sz="2400"/>
              <a:t> </a:t>
            </a:r>
            <a:r>
              <a:rPr lang="en-US" sz="2400" err="1"/>
              <a:t>sayısı</a:t>
            </a:r>
            <a:r>
              <a:rPr lang="en-US" sz="2400"/>
              <a:t> 4 </a:t>
            </a:r>
            <a:r>
              <a:rPr lang="en-US" sz="2400" err="1"/>
              <a:t>tür</a:t>
            </a:r>
            <a:r>
              <a:rPr lang="en-US" sz="2400"/>
              <a:t>. (Red, Green, Blue, Alpha)</a:t>
            </a:r>
          </a:p>
        </p:txBody>
      </p:sp>
    </p:spTree>
    <p:extLst>
      <p:ext uri="{BB962C8B-B14F-4D97-AF65-F5344CB8AC3E}">
        <p14:creationId xmlns:p14="http://schemas.microsoft.com/office/powerpoint/2010/main" val="1069775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Ocr</a:t>
            </a:r>
            <a:r>
              <a:rPr lang="en-US"/>
              <a:t> </a:t>
            </a:r>
            <a:r>
              <a:rPr lang="en-US" err="1"/>
              <a:t>Nasıl</a:t>
            </a:r>
            <a:r>
              <a:rPr lang="en-US"/>
              <a:t> </a:t>
            </a:r>
            <a:r>
              <a:rPr lang="en-US" err="1"/>
              <a:t>Çalışır</a:t>
            </a:r>
            <a:r>
              <a:rPr lang="en-US"/>
              <a:t>(RGB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/>
              <a:t>kodları</a:t>
            </a:r>
            <a:r>
              <a:rPr lang="en-US"/>
              <a:t>)</a:t>
            </a:r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7</a:t>
            </a:fld>
            <a:endParaRPr lang="tr-TR"/>
          </a:p>
        </p:txBody>
      </p:sp>
      <p:pic>
        <p:nvPicPr>
          <p:cNvPr id="10" name="İçerik Yer Tutucus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804" y="1578371"/>
            <a:ext cx="285771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413" y="1578371"/>
            <a:ext cx="2841222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5" y="1578371"/>
            <a:ext cx="2858390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743" y="1578371"/>
            <a:ext cx="2867051" cy="3081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Metin kutusu 15"/>
          <p:cNvSpPr txBox="1"/>
          <p:nvPr/>
        </p:nvSpPr>
        <p:spPr>
          <a:xfrm>
            <a:off x="838200" y="4908119"/>
            <a:ext cx="111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</a:t>
            </a:r>
            <a:r>
              <a:rPr lang="en-US" err="1"/>
              <a:t>Siyah</a:t>
            </a:r>
            <a:r>
              <a:rPr lang="en-US"/>
              <a:t>			           </a:t>
            </a:r>
            <a:r>
              <a:rPr lang="en-US" err="1"/>
              <a:t>Beyaz</a:t>
            </a:r>
            <a:r>
              <a:rPr lang="en-US"/>
              <a:t>		                </a:t>
            </a:r>
            <a:r>
              <a:rPr lang="en-US" err="1"/>
              <a:t>Kırmızı</a:t>
            </a:r>
            <a:r>
              <a:rPr lang="en-US"/>
              <a:t> 	                                       </a:t>
            </a:r>
            <a:r>
              <a:rPr lang="en-US" err="1"/>
              <a:t>Pembe</a:t>
            </a:r>
            <a:endParaRPr lang="en-US"/>
          </a:p>
          <a:p>
            <a:endParaRPr lang="en-US"/>
          </a:p>
          <a:p>
            <a:r>
              <a:rPr lang="en-US" u="sng"/>
              <a:t>Red Green Blue		Red Green Blue		       Red Green Blue                               Red Green Blue</a:t>
            </a:r>
          </a:p>
          <a:p>
            <a:r>
              <a:rPr lang="en-US"/>
              <a:t>  0        0        0                            255   255   255 		       255      0        0 		             255   128   128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941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(RGB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Fotoğraf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7038"/>
            <a:ext cx="4983480" cy="28032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8</a:t>
            </a:fld>
            <a:endParaRPr lang="tr-TR"/>
          </a:p>
        </p:txBody>
      </p:sp>
      <p:sp>
        <p:nvSpPr>
          <p:cNvPr id="4" name="Dikdörtgen 3"/>
          <p:cNvSpPr/>
          <p:nvPr/>
        </p:nvSpPr>
        <p:spPr>
          <a:xfrm>
            <a:off x="2043987" y="4732028"/>
            <a:ext cx="1849120" cy="1113472"/>
          </a:xfrm>
          <a:prstGeom prst="rect">
            <a:avLst/>
          </a:prstGeom>
          <a:solidFill>
            <a:srgbClr val="FD8D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chemeClr val="tx1"/>
                </a:solidFill>
              </a:rPr>
              <a:t>R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7" name="Dikdörtgen 6"/>
          <p:cNvSpPr/>
          <p:nvPr/>
        </p:nvSpPr>
        <p:spPr>
          <a:xfrm>
            <a:off x="2650184" y="4973809"/>
            <a:ext cx="1849120" cy="11134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solidFill>
                  <a:schemeClr val="tx1"/>
                </a:solidFill>
              </a:rPr>
              <a:t>G</a:t>
            </a:r>
            <a:endParaRPr lang="tr-TR" sz="4000" b="1">
              <a:solidFill>
                <a:schemeClr val="tx1"/>
              </a:solidFill>
            </a:endParaRPr>
          </a:p>
        </p:txBody>
      </p:sp>
      <p:sp>
        <p:nvSpPr>
          <p:cNvPr id="8" name="Dikdörtgen 7"/>
          <p:cNvSpPr/>
          <p:nvPr/>
        </p:nvSpPr>
        <p:spPr>
          <a:xfrm>
            <a:off x="3322320" y="5215590"/>
            <a:ext cx="1849120" cy="111347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>
                <a:solidFill>
                  <a:schemeClr val="tx1"/>
                </a:solidFill>
              </a:rPr>
              <a:t>B</a:t>
            </a:r>
            <a:endParaRPr lang="tr-TR" sz="4400" b="1">
              <a:solidFill>
                <a:schemeClr val="tx1"/>
              </a:solidFill>
            </a:endParaRPr>
          </a:p>
        </p:txBody>
      </p:sp>
      <p:sp>
        <p:nvSpPr>
          <p:cNvPr id="13" name="Metin kutusu 12"/>
          <p:cNvSpPr txBox="1"/>
          <p:nvPr/>
        </p:nvSpPr>
        <p:spPr>
          <a:xfrm>
            <a:off x="1012481" y="552177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[0,…,255]</a:t>
            </a:r>
            <a:endParaRPr lang="tr-TR"/>
          </a:p>
        </p:txBody>
      </p:sp>
      <p:sp>
        <p:nvSpPr>
          <p:cNvPr id="14" name="Metin kutusu 13"/>
          <p:cNvSpPr txBox="1"/>
          <p:nvPr/>
        </p:nvSpPr>
        <p:spPr>
          <a:xfrm>
            <a:off x="2286144" y="6078624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[0,…,255]</a:t>
            </a:r>
            <a:endParaRPr lang="tr-TR"/>
          </a:p>
        </p:txBody>
      </p:sp>
      <p:sp>
        <p:nvSpPr>
          <p:cNvPr id="15" name="Metin kutusu 14"/>
          <p:cNvSpPr txBox="1"/>
          <p:nvPr/>
        </p:nvSpPr>
        <p:spPr>
          <a:xfrm>
            <a:off x="1614008" y="5800200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[0,…,255]</a:t>
            </a:r>
            <a:endParaRPr lang="tr-TR"/>
          </a:p>
        </p:txBody>
      </p:sp>
      <p:sp>
        <p:nvSpPr>
          <p:cNvPr id="19" name="İçerik Yer Tutucusu 2"/>
          <p:cNvSpPr txBox="1">
            <a:spLocks/>
          </p:cNvSpPr>
          <p:nvPr/>
        </p:nvSpPr>
        <p:spPr>
          <a:xfrm>
            <a:off x="6096000" y="1899133"/>
            <a:ext cx="5493026" cy="4248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/>
              <a:t>Karakterleri</a:t>
            </a:r>
            <a:r>
              <a:rPr lang="en-US" sz="2400"/>
              <a:t> </a:t>
            </a:r>
            <a:r>
              <a:rPr lang="en-US" sz="2400" err="1"/>
              <a:t>tanımlamak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fotoğrafı</a:t>
            </a:r>
            <a:r>
              <a:rPr lang="en-US" sz="2400"/>
              <a:t>       </a:t>
            </a:r>
            <a:r>
              <a:rPr lang="en-US" sz="2400" err="1"/>
              <a:t>üç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kodlamasından</a:t>
            </a:r>
            <a:r>
              <a:rPr lang="en-US" sz="2400"/>
              <a:t>             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kodlamasına</a:t>
            </a:r>
            <a:r>
              <a:rPr lang="en-US" sz="2400"/>
              <a:t> </a:t>
            </a:r>
            <a:r>
              <a:rPr lang="en-US" sz="2400" err="1"/>
              <a:t>indiririz</a:t>
            </a:r>
            <a:r>
              <a:rPr lang="en-US" sz="2400"/>
              <a:t>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 err="1"/>
              <a:t>Böylelikle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kıyaslaması</a:t>
            </a:r>
            <a:r>
              <a:rPr lang="en-US" sz="2400"/>
              <a:t> </a:t>
            </a:r>
            <a:r>
              <a:rPr lang="en-US" sz="2400" err="1"/>
              <a:t>yapılırken</a:t>
            </a:r>
            <a:r>
              <a:rPr lang="en-US" sz="2400"/>
              <a:t> her </a:t>
            </a:r>
            <a:r>
              <a:rPr lang="en-US" sz="2400" err="1"/>
              <a:t>fotoğraf</a:t>
            </a:r>
            <a:r>
              <a:rPr lang="en-US" sz="2400"/>
              <a:t> </a:t>
            </a:r>
            <a:r>
              <a:rPr lang="en-US" sz="2400" err="1"/>
              <a:t>için</a:t>
            </a:r>
            <a:r>
              <a:rPr lang="en-US" sz="2400"/>
              <a:t> </a:t>
            </a:r>
            <a:r>
              <a:rPr lang="en-US" sz="2400" err="1"/>
              <a:t>aynı</a:t>
            </a:r>
            <a:r>
              <a:rPr lang="en-US" sz="2400"/>
              <a:t> </a:t>
            </a:r>
            <a:r>
              <a:rPr lang="en-US" sz="2400" err="1"/>
              <a:t>ortamda</a:t>
            </a:r>
            <a:r>
              <a:rPr lang="en-US" sz="2400"/>
              <a:t> </a:t>
            </a:r>
            <a:r>
              <a:rPr lang="en-US" sz="2400" err="1"/>
              <a:t>etiketli</a:t>
            </a:r>
            <a:r>
              <a:rPr lang="en-US" sz="2400"/>
              <a:t> </a:t>
            </a:r>
            <a:r>
              <a:rPr lang="en-US" sz="2400" err="1"/>
              <a:t>karakter</a:t>
            </a:r>
            <a:r>
              <a:rPr lang="en-US" sz="2400"/>
              <a:t> </a:t>
            </a:r>
            <a:r>
              <a:rPr lang="en-US" sz="2400" err="1"/>
              <a:t>seti</a:t>
            </a:r>
            <a:r>
              <a:rPr lang="en-US" sz="2400"/>
              <a:t> </a:t>
            </a:r>
            <a:r>
              <a:rPr lang="en-US" sz="2400" err="1"/>
              <a:t>kullanılabilir</a:t>
            </a:r>
            <a:r>
              <a:rPr lang="en-US" sz="2400"/>
              <a:t>. </a:t>
            </a:r>
          </a:p>
          <a:p>
            <a:pPr marL="0" indent="0">
              <a:buNone/>
            </a:pPr>
            <a:r>
              <a:rPr lang="en-US" sz="2400" err="1"/>
              <a:t>Tanımlama</a:t>
            </a:r>
            <a:r>
              <a:rPr lang="en-US" sz="2400"/>
              <a:t> </a:t>
            </a:r>
            <a:r>
              <a:rPr lang="en-US" sz="2400" err="1"/>
              <a:t>hızı</a:t>
            </a:r>
            <a:r>
              <a:rPr lang="en-US" sz="2400"/>
              <a:t> da </a:t>
            </a:r>
            <a:r>
              <a:rPr lang="en-US" sz="2400" err="1"/>
              <a:t>tek</a:t>
            </a:r>
            <a:r>
              <a:rPr lang="en-US" sz="2400"/>
              <a:t> </a:t>
            </a:r>
            <a:r>
              <a:rPr lang="en-US" sz="2400" err="1"/>
              <a:t>renk</a:t>
            </a:r>
            <a:r>
              <a:rPr lang="en-US" sz="2400"/>
              <a:t> </a:t>
            </a:r>
            <a:r>
              <a:rPr lang="en-US" sz="2400" err="1"/>
              <a:t>katmanlı</a:t>
            </a:r>
            <a:r>
              <a:rPr lang="en-US" sz="2400"/>
              <a:t> </a:t>
            </a:r>
            <a:r>
              <a:rPr lang="en-US" sz="2400" err="1"/>
              <a:t>fotoğraflarda</a:t>
            </a:r>
            <a:r>
              <a:rPr lang="en-US" sz="2400"/>
              <a:t> </a:t>
            </a:r>
            <a:r>
              <a:rPr lang="en-US" sz="2400" err="1"/>
              <a:t>çok</a:t>
            </a:r>
            <a:r>
              <a:rPr lang="en-US" sz="2400"/>
              <a:t> </a:t>
            </a:r>
            <a:r>
              <a:rPr lang="en-US" sz="2400" err="1"/>
              <a:t>daha</a:t>
            </a:r>
            <a:r>
              <a:rPr lang="en-US" sz="2400"/>
              <a:t> </a:t>
            </a:r>
            <a:r>
              <a:rPr lang="en-US" sz="2400" err="1"/>
              <a:t>hızlı</a:t>
            </a:r>
            <a:r>
              <a:rPr lang="en-US" sz="2400"/>
              <a:t> </a:t>
            </a:r>
            <a:r>
              <a:rPr lang="en-US" sz="2400" err="1"/>
              <a:t>yapılacaktır</a:t>
            </a:r>
            <a:r>
              <a:rPr lang="en-US" sz="2400"/>
              <a:t>.</a:t>
            </a:r>
            <a:endParaRPr lang="tr-TR" sz="2400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7264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Ocr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Nasıl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Çalışır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(Gray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ve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 binary </a:t>
            </a:r>
            <a:r>
              <a:rPr lang="en-US" err="1">
                <a:solidFill>
                  <a:schemeClr val="accent5">
                    <a:lumMod val="50000"/>
                  </a:schemeClr>
                </a:solidFill>
              </a:rPr>
              <a:t>dönüşüm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tr-TR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6C4D0-B941-45AA-B1E3-EF565763DCE3}" type="slidenum">
              <a:rPr lang="tr-TR" smtClean="0"/>
              <a:t>9</a:t>
            </a:fld>
            <a:endParaRPr lang="tr-TR"/>
          </a:p>
        </p:txBody>
      </p:sp>
      <p:pic>
        <p:nvPicPr>
          <p:cNvPr id="9" name="İçerik Yer Tutucusu 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175027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İçerik Yer Tutucusu 4"/>
          <p:cNvPicPr>
            <a:picLocks noChangeAspect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03" y="4053310"/>
            <a:ext cx="3783174" cy="2128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Dikdörtgen 9"/>
          <p:cNvSpPr/>
          <p:nvPr/>
        </p:nvSpPr>
        <p:spPr>
          <a:xfrm>
            <a:off x="10276436" y="2572626"/>
            <a:ext cx="1059255" cy="74238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>
                <a:solidFill>
                  <a:schemeClr val="tx1"/>
                </a:solidFill>
              </a:rPr>
              <a:t>[0,…,255]</a:t>
            </a:r>
            <a:endParaRPr lang="tr-TR" sz="1700" b="1">
              <a:solidFill>
                <a:schemeClr val="tx1"/>
              </a:solidFill>
            </a:endParaRPr>
          </a:p>
        </p:txBody>
      </p:sp>
      <p:sp>
        <p:nvSpPr>
          <p:cNvPr id="12" name="Dikdörtgen 11"/>
          <p:cNvSpPr/>
          <p:nvPr/>
        </p:nvSpPr>
        <p:spPr>
          <a:xfrm>
            <a:off x="10276436" y="4732028"/>
            <a:ext cx="1059255" cy="7423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{0,255}</a:t>
            </a:r>
            <a:endParaRPr lang="tr-TR" b="1"/>
          </a:p>
        </p:txBody>
      </p:sp>
      <p:sp>
        <p:nvSpPr>
          <p:cNvPr id="16" name="İçerik Yer Tutucusu 15"/>
          <p:cNvSpPr>
            <a:spLocks noGrp="1"/>
          </p:cNvSpPr>
          <p:nvPr>
            <p:ph idx="1"/>
          </p:nvPr>
        </p:nvSpPr>
        <p:spPr>
          <a:xfrm>
            <a:off x="838200" y="2074103"/>
            <a:ext cx="5290544" cy="435572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err="1"/>
              <a:t>Gri</a:t>
            </a:r>
            <a:r>
              <a:rPr lang="en-US"/>
              <a:t> </a:t>
            </a:r>
            <a:r>
              <a:rPr lang="en-US" err="1"/>
              <a:t>seviye</a:t>
            </a:r>
            <a:r>
              <a:rPr lang="en-US"/>
              <a:t> </a:t>
            </a:r>
            <a:r>
              <a:rPr lang="en-US" err="1"/>
              <a:t>olan</a:t>
            </a:r>
            <a:r>
              <a:rPr lang="en-US"/>
              <a:t> </a:t>
            </a:r>
            <a:r>
              <a:rPr lang="en-US" err="1"/>
              <a:t>fotoğraf</a:t>
            </a:r>
            <a:r>
              <a:rPr lang="en-US"/>
              <a:t> </a:t>
            </a:r>
            <a:r>
              <a:rPr lang="en-US" err="1"/>
              <a:t>için</a:t>
            </a:r>
            <a:r>
              <a:rPr lang="en-US"/>
              <a:t> </a:t>
            </a:r>
            <a:r>
              <a:rPr lang="en-US" err="1"/>
              <a:t>piksellerin</a:t>
            </a:r>
            <a:r>
              <a:rPr lang="en-US"/>
              <a:t> </a:t>
            </a:r>
            <a:r>
              <a:rPr lang="en-US" err="1"/>
              <a:t>renk</a:t>
            </a:r>
            <a:r>
              <a:rPr lang="en-US"/>
              <a:t> </a:t>
            </a:r>
            <a:r>
              <a:rPr lang="en-US" err="1"/>
              <a:t>yoğunluğu</a:t>
            </a:r>
            <a:r>
              <a:rPr lang="en-US"/>
              <a:t> 0 </a:t>
            </a:r>
            <a:r>
              <a:rPr lang="en-US" err="1"/>
              <a:t>ile</a:t>
            </a:r>
            <a:r>
              <a:rPr lang="en-US"/>
              <a:t> 255 </a:t>
            </a:r>
            <a:r>
              <a:rPr lang="en-US" err="1"/>
              <a:t>arasında</a:t>
            </a:r>
            <a:r>
              <a:rPr lang="en-US"/>
              <a:t> </a:t>
            </a:r>
            <a:r>
              <a:rPr lang="en-US" err="1"/>
              <a:t>ifade</a:t>
            </a:r>
            <a:r>
              <a:rPr lang="en-US"/>
              <a:t> </a:t>
            </a:r>
            <a:r>
              <a:rPr lang="en-US" err="1"/>
              <a:t>edilecektir</a:t>
            </a:r>
            <a:r>
              <a:rPr lang="en-US"/>
              <a:t>.       Binary fotoğrafta 0 veya 255 tir.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/>
              <a:t>Karakterlerin </a:t>
            </a:r>
            <a:r>
              <a:rPr lang="en-US" err="1"/>
              <a:t>hatlarının</a:t>
            </a:r>
            <a:r>
              <a:rPr lang="en-US"/>
              <a:t> belirginleşmesi </a:t>
            </a:r>
            <a:r>
              <a:rPr lang="en-US" err="1"/>
              <a:t>ve</a:t>
            </a:r>
            <a:r>
              <a:rPr lang="en-US"/>
              <a:t> </a:t>
            </a:r>
            <a:r>
              <a:rPr lang="en-US" err="1"/>
              <a:t>fotoğraftaki</a:t>
            </a:r>
            <a:r>
              <a:rPr lang="en-US"/>
              <a:t> </a:t>
            </a:r>
            <a:r>
              <a:rPr lang="en-US" err="1"/>
              <a:t>istenmeyen</a:t>
            </a:r>
            <a:r>
              <a:rPr lang="en-US"/>
              <a:t> </a:t>
            </a:r>
            <a:r>
              <a:rPr lang="en-US" err="1"/>
              <a:t>parazitin</a:t>
            </a:r>
            <a:r>
              <a:rPr lang="en-US"/>
              <a:t>(</a:t>
            </a:r>
            <a:r>
              <a:rPr lang="en-US" err="1"/>
              <a:t>gürültünün</a:t>
            </a:r>
            <a:r>
              <a:rPr lang="en-US"/>
              <a:t>) </a:t>
            </a:r>
            <a:r>
              <a:rPr lang="en-US" err="1"/>
              <a:t>arındırılması</a:t>
            </a:r>
            <a:r>
              <a:rPr lang="en-US"/>
              <a:t> </a:t>
            </a:r>
            <a:r>
              <a:rPr lang="en-US" err="1"/>
              <a:t>için</a:t>
            </a:r>
            <a:r>
              <a:rPr lang="en-US"/>
              <a:t> </a:t>
            </a:r>
            <a:r>
              <a:rPr lang="en-US" err="1"/>
              <a:t>ikili</a:t>
            </a:r>
            <a:r>
              <a:rPr lang="en-US"/>
              <a:t>(binary) </a:t>
            </a:r>
            <a:r>
              <a:rPr lang="en-US" err="1"/>
              <a:t>fotoğrafa</a:t>
            </a:r>
            <a:r>
              <a:rPr lang="en-US"/>
              <a:t> </a:t>
            </a:r>
            <a:r>
              <a:rPr lang="en-US" err="1"/>
              <a:t>dönüşüm</a:t>
            </a:r>
            <a:r>
              <a:rPr lang="en-US"/>
              <a:t> </a:t>
            </a:r>
            <a:r>
              <a:rPr lang="en-US" err="1"/>
              <a:t>yapılır</a:t>
            </a:r>
            <a:r>
              <a:rPr lang="en-US"/>
              <a:t>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5946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1866</Words>
  <Application>Microsoft Office PowerPoint</Application>
  <PresentationFormat>Geniş ekran</PresentationFormat>
  <Paragraphs>351</Paragraphs>
  <Slides>47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56" baseType="lpstr">
      <vt:lpstr>BatangChe</vt:lpstr>
      <vt:lpstr>Yu Mincho Light</vt:lpstr>
      <vt:lpstr>Arial</vt:lpstr>
      <vt:lpstr>Berlin Sans FB</vt:lpstr>
      <vt:lpstr>Calibri</vt:lpstr>
      <vt:lpstr>Calibri Light</vt:lpstr>
      <vt:lpstr>Consolas</vt:lpstr>
      <vt:lpstr>Tw Cen MT</vt:lpstr>
      <vt:lpstr>Office Teması</vt:lpstr>
      <vt:lpstr>PowerPoint Sunusu</vt:lpstr>
      <vt:lpstr>Python</vt:lpstr>
      <vt:lpstr>Python</vt:lpstr>
      <vt:lpstr>Ocr(Optik Karakter Tanımlama)</vt:lpstr>
      <vt:lpstr>Ocr</vt:lpstr>
      <vt:lpstr>Ocr Nasıl Çalışır</vt:lpstr>
      <vt:lpstr>Ocr Nasıl Çalışır(RGB renk kodları)</vt:lpstr>
      <vt:lpstr>Ocr Nasıl Çalışır(RGB Fotoğraf)</vt:lpstr>
      <vt:lpstr>Ocr Nasıl Çalışır(Gray ve binary dönüşüm)</vt:lpstr>
      <vt:lpstr>Ocr Nasıl Çalışır(Binary Fotoğraf Matrisi İnceleme)</vt:lpstr>
      <vt:lpstr>Ocr Nasıl Çalışır(Fotoğrafın işlenmesi)</vt:lpstr>
      <vt:lpstr>Ocr Nasıl Çalışır(Fotoğraf matrisinin işlenmesi)</vt:lpstr>
      <vt:lpstr>Ocr Nasıl Çalışır(Karakter alanı tespit)</vt:lpstr>
      <vt:lpstr>Ocr Nasıl Çalışır(Karakter alanı)</vt:lpstr>
      <vt:lpstr>Ocr Nasıl Çalışır</vt:lpstr>
      <vt:lpstr>Python Ocr Uygulaması </vt:lpstr>
      <vt:lpstr>Python Ocr Uygulaması </vt:lpstr>
      <vt:lpstr>Python Ocr Uygulaması </vt:lpstr>
      <vt:lpstr>Python Ocr Uygulaması Proje Kodları </vt:lpstr>
      <vt:lpstr>Python Ocr Uygulaması Çıktı</vt:lpstr>
      <vt:lpstr>Python Ocr Uygulaması - 2</vt:lpstr>
      <vt:lpstr>Python Ocr Uygulaması - Özet</vt:lpstr>
      <vt:lpstr>Python Ocr Uygulaması – Kıyaslama Seti</vt:lpstr>
      <vt:lpstr>Python Ocr Uygulaması – Ön İşlemler</vt:lpstr>
      <vt:lpstr>Python Ocr Uygulaması - Dilation</vt:lpstr>
      <vt:lpstr>Python Ocr Uygulaması – Kontur(çevre çizgisi)</vt:lpstr>
      <vt:lpstr>Python Ocr Uygulaması – Kıyas Seti</vt:lpstr>
      <vt:lpstr>Python Ocr Uygulaması - Hashing</vt:lpstr>
      <vt:lpstr>Python Ocr Uygulaması - Hashing</vt:lpstr>
      <vt:lpstr>Python Ocr Uygulaması - Hashing</vt:lpstr>
      <vt:lpstr>Python Ocr Uygulaması – Boşluk tespiti</vt:lpstr>
      <vt:lpstr>Python Ocr Uygulaması - Çıktı</vt:lpstr>
      <vt:lpstr>O1C9R - Kütüphaneler</vt:lpstr>
      <vt:lpstr>O1C9R – Global Değişkenler</vt:lpstr>
      <vt:lpstr>O1C9R Ana Kod Şeması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Kod Açıklamaları</vt:lpstr>
      <vt:lpstr>O1C9R Kapsamı ve Eksiklikleri</vt:lpstr>
      <vt:lpstr>Kaynaklar</vt:lpstr>
      <vt:lpstr>?  Sorular 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RCP</dc:creator>
  <cp:lastModifiedBy>RCP</cp:lastModifiedBy>
  <cp:revision>285</cp:revision>
  <dcterms:created xsi:type="dcterms:W3CDTF">2019-10-10T14:20:49Z</dcterms:created>
  <dcterms:modified xsi:type="dcterms:W3CDTF">2019-11-11T22:42:43Z</dcterms:modified>
</cp:coreProperties>
</file>